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25"/>
  </p:notesMasterIdLst>
  <p:sldIdLst>
    <p:sldId id="256" r:id="rId2"/>
    <p:sldId id="301" r:id="rId3"/>
    <p:sldId id="322" r:id="rId4"/>
    <p:sldId id="323" r:id="rId5"/>
    <p:sldId id="325" r:id="rId6"/>
    <p:sldId id="324" r:id="rId7"/>
    <p:sldId id="326" r:id="rId8"/>
    <p:sldId id="329" r:id="rId9"/>
    <p:sldId id="330" r:id="rId10"/>
    <p:sldId id="331" r:id="rId11"/>
    <p:sldId id="327" r:id="rId12"/>
    <p:sldId id="332" r:id="rId13"/>
    <p:sldId id="333" r:id="rId14"/>
    <p:sldId id="335" r:id="rId15"/>
    <p:sldId id="336" r:id="rId16"/>
    <p:sldId id="338" r:id="rId17"/>
    <p:sldId id="337" r:id="rId18"/>
    <p:sldId id="334" r:id="rId19"/>
    <p:sldId id="340" r:id="rId20"/>
    <p:sldId id="339" r:id="rId21"/>
    <p:sldId id="341" r:id="rId22"/>
    <p:sldId id="342" r:id="rId23"/>
    <p:sldId id="328" r:id="rId24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26"/>
      <p:bold r:id="rId27"/>
    </p:embeddedFont>
    <p:embeddedFont>
      <p:font typeface="標楷體" panose="03000509000000000000" pitchFamily="65" charset="-12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4F3C32-27EF-4B7B-8ECF-D26D6DBB9314}">
  <a:tblStyle styleId="{3E4F3C32-27EF-4B7B-8ECF-D26D6DBB93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3" autoAdjust="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34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4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748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4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230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現場示範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957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86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317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760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12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90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875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302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66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5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85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0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739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59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198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15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20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9" r:id="rId3"/>
    <p:sldLayoutId id="214748367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olorcode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olorcode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gJgZCJvo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w3schools.com/css/css_intro.asp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877425" y="2511978"/>
            <a:ext cx="659121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/>
                </a:solidFill>
              </a:rPr>
              <a:t>#title {</a:t>
            </a:r>
            <a:r>
              <a:rPr lang="zh-TW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TW" sz="3200" b="1" dirty="0">
                <a:solidFill>
                  <a:schemeClr val="accent6"/>
                </a:solidFill>
              </a:rPr>
              <a:t>CSS</a:t>
            </a:r>
            <a:r>
              <a:rPr lang="zh-TW" altLang="en-US" sz="3200" b="1" dirty="0">
                <a:solidFill>
                  <a:schemeClr val="accent6"/>
                </a:solidFill>
              </a:rPr>
              <a:t>入門 </a:t>
            </a:r>
            <a:r>
              <a:rPr lang="en-US" altLang="zh-TW" sz="3200" b="1" dirty="0">
                <a:solidFill>
                  <a:schemeClr val="tx2"/>
                </a:solidFill>
              </a:rPr>
              <a:t>}</a:t>
            </a:r>
            <a:endParaRPr sz="3200" b="1" dirty="0">
              <a:solidFill>
                <a:schemeClr val="tx2"/>
              </a:solidFill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style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</a:t>
            </a:r>
            <a:r>
              <a:rPr lang="en" sz="1400" dirty="0"/>
              <a:t>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5" name="Google Shape;501;p30">
            <a:extLst>
              <a:ext uri="{FF2B5EF4-FFF2-40B4-BE49-F238E27FC236}">
                <a16:creationId xmlns:a16="http://schemas.microsoft.com/office/drawing/2014/main" id="{1FE33B67-4FFC-4EFA-8058-F1E5E5628519}"/>
              </a:ext>
            </a:extLst>
          </p:cNvPr>
          <p:cNvSpPr txBox="1">
            <a:spLocks/>
          </p:cNvSpPr>
          <p:nvPr/>
        </p:nvSpPr>
        <p:spPr>
          <a:xfrm>
            <a:off x="1624664" y="1768525"/>
            <a:ext cx="537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/* 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第三章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51135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表格功能補充：練習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03A17-B213-4536-9B84-66B6C701C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85" y="2451861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9EB1F822-46E9-4C55-926A-53C36F9E86C0}"/>
              </a:ext>
            </a:extLst>
          </p:cNvPr>
          <p:cNvSpPr txBox="1">
            <a:spLocks/>
          </p:cNvSpPr>
          <p:nvPr/>
        </p:nvSpPr>
        <p:spPr>
          <a:xfrm>
            <a:off x="2004337" y="2417397"/>
            <a:ext cx="3331025" cy="45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實作：嘗試製作右圖中的結果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F4E70C-48FC-4572-AA2E-9F7CD95B6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11" r="76953" b="69167"/>
          <a:stretch/>
        </p:blipFill>
        <p:spPr>
          <a:xfrm>
            <a:off x="5474151" y="1857634"/>
            <a:ext cx="3264693" cy="1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5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基本文字屬性介紹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A886FCA4-DCBF-4ABB-85AF-093CF1FAA80D}"/>
              </a:ext>
            </a:extLst>
          </p:cNvPr>
          <p:cNvSpPr txBox="1">
            <a:spLocks/>
          </p:cNvSpPr>
          <p:nvPr/>
        </p:nvSpPr>
        <p:spPr>
          <a:xfrm>
            <a:off x="1225076" y="1272499"/>
            <a:ext cx="7718899" cy="305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font-size</a:t>
            </a:r>
            <a:r>
              <a:rPr lang="zh-TW" altLang="en-US" sz="1800" b="1" dirty="0"/>
              <a:t>：文字大小，單位可用</a:t>
            </a:r>
            <a:r>
              <a:rPr lang="en-US" altLang="zh-TW" sz="1800" b="1" dirty="0" err="1"/>
              <a:t>px</a:t>
            </a:r>
            <a:r>
              <a:rPr lang="zh-TW" altLang="en-US" sz="1800" b="1" dirty="0"/>
              <a:t>（</a:t>
            </a:r>
            <a:r>
              <a:rPr lang="en-US" altLang="zh-TW" sz="1800" b="1" dirty="0"/>
              <a:t>pixel</a:t>
            </a:r>
            <a:r>
              <a:rPr lang="zh-TW" altLang="en-US" sz="1800" b="1" dirty="0"/>
              <a:t>像素）</a:t>
            </a:r>
            <a:endParaRPr lang="en-US" altLang="zh-TW" sz="1800" b="1" dirty="0"/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color</a:t>
            </a:r>
            <a:r>
              <a:rPr lang="zh-TW" altLang="en-US" sz="1800" b="1" dirty="0"/>
              <a:t>：字體顏色（參考</a:t>
            </a:r>
            <a:r>
              <a:rPr lang="en-US" altLang="zh-TW" sz="18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 code</a:t>
            </a:r>
            <a:r>
              <a:rPr lang="zh-TW" altLang="en-US" sz="1800" b="1" dirty="0"/>
              <a:t>）</a:t>
            </a:r>
            <a:endParaRPr lang="en-US" altLang="zh-TW" sz="1800" b="1" dirty="0"/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font-family</a:t>
            </a:r>
            <a:r>
              <a:rPr lang="zh-TW" altLang="en-US" sz="1800" b="1" dirty="0"/>
              <a:t>：設定字型</a:t>
            </a:r>
            <a:endParaRPr lang="en-US" altLang="zh-TW" sz="1800" b="1" dirty="0"/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font-weight</a:t>
            </a:r>
            <a:r>
              <a:rPr lang="zh-TW" altLang="en-US" sz="1800" b="1" dirty="0"/>
              <a:t>：</a:t>
            </a:r>
            <a:r>
              <a:rPr lang="en-US" altLang="zh-TW" sz="1800" b="1" dirty="0"/>
              <a:t>normal</a:t>
            </a:r>
            <a:r>
              <a:rPr lang="zh-TW" altLang="en-US" sz="1800" b="1" dirty="0"/>
              <a:t>、</a:t>
            </a:r>
            <a:r>
              <a:rPr lang="en-US" altLang="zh-TW" sz="1800" b="1" dirty="0"/>
              <a:t>bold</a:t>
            </a:r>
            <a:r>
              <a:rPr lang="zh-TW" altLang="en-US" sz="1800" b="1" dirty="0"/>
              <a:t>、</a:t>
            </a:r>
            <a:r>
              <a:rPr lang="en-US" altLang="zh-TW" sz="1800" b="1" dirty="0"/>
              <a:t>bolder</a:t>
            </a:r>
            <a:r>
              <a:rPr lang="zh-TW" altLang="en-US" sz="1800" b="1" dirty="0"/>
              <a:t>、</a:t>
            </a:r>
            <a:r>
              <a:rPr lang="en-US" altLang="zh-TW" sz="1800" b="1" dirty="0"/>
              <a:t>lighter</a:t>
            </a:r>
            <a:r>
              <a:rPr lang="zh-TW" altLang="en-US" sz="1800" b="1" dirty="0"/>
              <a:t>或數字</a:t>
            </a:r>
            <a:endParaRPr lang="en-US" altLang="zh-TW" sz="1800" b="1" dirty="0"/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font-style</a:t>
            </a:r>
            <a:r>
              <a:rPr lang="zh-TW" altLang="en-US" sz="1800" b="1" dirty="0"/>
              <a:t>：</a:t>
            </a:r>
            <a:r>
              <a:rPr lang="en-US" altLang="zh-TW" sz="1800" b="1" dirty="0"/>
              <a:t>normal</a:t>
            </a:r>
            <a:r>
              <a:rPr lang="zh-TW" altLang="en-US" sz="1800" b="1" dirty="0"/>
              <a:t>、</a:t>
            </a:r>
            <a:r>
              <a:rPr lang="en-US" altLang="zh-TW" sz="1800" b="1" dirty="0"/>
              <a:t>italic</a:t>
            </a:r>
            <a:r>
              <a:rPr lang="zh-TW" altLang="en-US" sz="1800" b="1" dirty="0"/>
              <a:t>、</a:t>
            </a:r>
            <a:r>
              <a:rPr lang="en-US" altLang="zh-TW" sz="1800" b="1" dirty="0"/>
              <a:t>oblique</a:t>
            </a:r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text-align</a:t>
            </a:r>
            <a:r>
              <a:rPr lang="zh-TW" altLang="en-US" sz="1800" b="1" dirty="0"/>
              <a:t>：文字對齊（</a:t>
            </a:r>
            <a:r>
              <a:rPr lang="en-US" altLang="zh-TW" sz="1800" b="1" dirty="0"/>
              <a:t>left</a:t>
            </a:r>
            <a:r>
              <a:rPr lang="zh-TW" altLang="en-US" sz="1800" b="1" dirty="0"/>
              <a:t>、</a:t>
            </a:r>
            <a:r>
              <a:rPr lang="en-US" altLang="zh-TW" sz="1800" b="1" dirty="0"/>
              <a:t>right</a:t>
            </a:r>
            <a:r>
              <a:rPr lang="zh-TW" altLang="en-US" sz="1800" b="1" dirty="0"/>
              <a:t>、</a:t>
            </a:r>
            <a:r>
              <a:rPr lang="en-US" altLang="zh-TW" sz="1800" b="1" dirty="0"/>
              <a:t>center</a:t>
            </a:r>
            <a:r>
              <a:rPr lang="zh-TW" altLang="en-US" sz="1800" b="1" dirty="0"/>
              <a:t>）</a:t>
            </a:r>
            <a:endParaRPr lang="en-US" altLang="zh-TW" sz="1800" b="1" dirty="0"/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text-decoration</a:t>
            </a:r>
            <a:r>
              <a:rPr lang="zh-TW" altLang="en-US" sz="1800" b="1" dirty="0"/>
              <a:t>：</a:t>
            </a:r>
            <a:r>
              <a:rPr lang="en-US" altLang="zh-TW" sz="1800" b="1" dirty="0"/>
              <a:t>underline</a:t>
            </a:r>
            <a:r>
              <a:rPr lang="zh-TW" altLang="en-US" sz="1800" b="1" dirty="0"/>
              <a:t>、</a:t>
            </a:r>
            <a:r>
              <a:rPr lang="en-US" altLang="zh-TW" sz="1800" b="1" dirty="0"/>
              <a:t>overline</a:t>
            </a:r>
            <a:r>
              <a:rPr lang="zh-TW" altLang="en-US" sz="1800" b="1" dirty="0"/>
              <a:t>、</a:t>
            </a:r>
            <a:r>
              <a:rPr lang="en-US" altLang="zh-TW" sz="1800" b="1" dirty="0"/>
              <a:t>line-through</a:t>
            </a:r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87004D-37B6-4A89-B01A-3FD2BA2B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19" y="1042099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5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文字編排：練習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1C1DF-3F26-4982-8CC2-198C3AF94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17" y="1808684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9148700F-D835-4F55-A01B-8D91F739F554}"/>
              </a:ext>
            </a:extLst>
          </p:cNvPr>
          <p:cNvSpPr txBox="1">
            <a:spLocks/>
          </p:cNvSpPr>
          <p:nvPr/>
        </p:nvSpPr>
        <p:spPr>
          <a:xfrm>
            <a:off x="1736807" y="1721969"/>
            <a:ext cx="3834762" cy="167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實作：嘗試製作右圖中的結果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accent6"/>
                </a:solidFill>
              </a:rPr>
              <a:t>使用</a:t>
            </a:r>
            <a:r>
              <a:rPr lang="en-US" altLang="zh-TW" sz="1800" b="1" dirty="0">
                <a:solidFill>
                  <a:schemeClr val="accent6"/>
                </a:solidFill>
              </a:rPr>
              <a:t>inline</a:t>
            </a:r>
            <a:r>
              <a:rPr lang="zh-TW" altLang="en-US" sz="1800" b="1" dirty="0">
                <a:solidFill>
                  <a:schemeClr val="accent6"/>
                </a:solidFill>
              </a:rPr>
              <a:t>置入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accent6"/>
                </a:solidFill>
              </a:rPr>
              <a:t>提示：萬用標籤輔助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accent6"/>
                </a:solidFill>
              </a:rPr>
              <a:t>提示：搜尋詳細語法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accent6"/>
                </a:solidFill>
              </a:rPr>
              <a:t>上一頁的屬性都有用到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AC1C1F-4738-4673-8CC7-5D525D70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12" r="55143" b="48953"/>
          <a:stretch/>
        </p:blipFill>
        <p:spPr>
          <a:xfrm>
            <a:off x="4969606" y="1885443"/>
            <a:ext cx="3886201" cy="19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6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基本頁面編排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A886FCA4-DCBF-4ABB-85AF-093CF1FAA80D}"/>
              </a:ext>
            </a:extLst>
          </p:cNvPr>
          <p:cNvSpPr txBox="1">
            <a:spLocks/>
          </p:cNvSpPr>
          <p:nvPr/>
        </p:nvSpPr>
        <p:spPr>
          <a:xfrm>
            <a:off x="1425101" y="1488036"/>
            <a:ext cx="7718899" cy="185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background-color</a:t>
            </a:r>
            <a:r>
              <a:rPr lang="zh-TW" altLang="en-US" sz="1800" b="1" dirty="0">
                <a:solidFill>
                  <a:schemeClr val="accent6"/>
                </a:solidFill>
              </a:rPr>
              <a:t>：背景顏色</a:t>
            </a:r>
            <a:r>
              <a:rPr lang="zh-TW" altLang="en-US" sz="1800" b="1" dirty="0"/>
              <a:t>（參考</a:t>
            </a:r>
            <a:r>
              <a:rPr lang="en-US" altLang="zh-TW" sz="18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 code</a:t>
            </a:r>
            <a:r>
              <a:rPr lang="zh-TW" altLang="en-US" sz="1800" b="1" dirty="0"/>
              <a:t>）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display</a:t>
            </a:r>
            <a:r>
              <a:rPr lang="zh-TW" altLang="en-US" sz="1800" b="1" dirty="0">
                <a:solidFill>
                  <a:schemeClr val="accent6"/>
                </a:solidFill>
              </a:rPr>
              <a:t>：</a:t>
            </a:r>
            <a:r>
              <a:rPr lang="en-US" altLang="zh-TW" sz="1800" b="1" dirty="0">
                <a:solidFill>
                  <a:schemeClr val="accent6"/>
                </a:solidFill>
              </a:rPr>
              <a:t>none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block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inline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inline-block</a:t>
            </a:r>
            <a:endParaRPr lang="en-US" altLang="zh-TW" sz="1800" b="1" dirty="0">
              <a:solidFill>
                <a:schemeClr val="bg2"/>
              </a:solidFill>
            </a:endParaRPr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float</a:t>
            </a:r>
            <a:r>
              <a:rPr lang="zh-TW" altLang="en-US" sz="1800" b="1" dirty="0">
                <a:solidFill>
                  <a:schemeClr val="accent6"/>
                </a:solidFill>
              </a:rPr>
              <a:t>：浮動，</a:t>
            </a:r>
            <a:r>
              <a:rPr lang="en-US" altLang="zh-TW" sz="1800" b="1" dirty="0">
                <a:solidFill>
                  <a:schemeClr val="accent6"/>
                </a:solidFill>
              </a:rPr>
              <a:t>left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right</a:t>
            </a:r>
            <a:endParaRPr lang="en-US" altLang="zh-TW" sz="1800" b="1" dirty="0">
              <a:solidFill>
                <a:schemeClr val="bg2"/>
              </a:solidFill>
            </a:endParaRPr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overflow</a:t>
            </a:r>
            <a:r>
              <a:rPr lang="zh-TW" altLang="en-US" sz="1800" b="1" dirty="0">
                <a:solidFill>
                  <a:schemeClr val="accent6"/>
                </a:solidFill>
              </a:rPr>
              <a:t>：</a:t>
            </a:r>
            <a:r>
              <a:rPr lang="en-US" altLang="zh-TW" sz="1800" b="1" dirty="0">
                <a:solidFill>
                  <a:schemeClr val="accent6"/>
                </a:solidFill>
              </a:rPr>
              <a:t>visible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hidden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scroll</a:t>
            </a:r>
            <a:endParaRPr lang="en-US" altLang="zh-TW" sz="1800" b="1" dirty="0">
              <a:solidFill>
                <a:schemeClr val="bg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12942F-C77C-4C25-9E1C-F8E4842A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759820"/>
            <a:ext cx="1390609" cy="139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11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基本頁面編排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A886FCA4-DCBF-4ABB-85AF-093CF1FAA80D}"/>
              </a:ext>
            </a:extLst>
          </p:cNvPr>
          <p:cNvSpPr txBox="1">
            <a:spLocks/>
          </p:cNvSpPr>
          <p:nvPr/>
        </p:nvSpPr>
        <p:spPr>
          <a:xfrm>
            <a:off x="1551312" y="2000107"/>
            <a:ext cx="7062491" cy="305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margin</a:t>
            </a:r>
            <a:r>
              <a:rPr lang="zh-TW" altLang="en-US" sz="1800" b="1" dirty="0">
                <a:solidFill>
                  <a:schemeClr val="bg2"/>
                </a:solidFill>
              </a:rPr>
              <a:t> </a:t>
            </a:r>
            <a:r>
              <a:rPr lang="zh-TW" altLang="en-US" sz="1800" b="1" dirty="0">
                <a:solidFill>
                  <a:schemeClr val="accent6"/>
                </a:solidFill>
              </a:rPr>
              <a:t>和 </a:t>
            </a:r>
            <a:r>
              <a:rPr lang="en-US" altLang="zh-TW" sz="1800" b="1" dirty="0">
                <a:solidFill>
                  <a:schemeClr val="bg2"/>
                </a:solidFill>
              </a:rPr>
              <a:t>padding</a:t>
            </a:r>
          </a:p>
          <a:p>
            <a:pPr marL="139700" indent="0">
              <a:lnSpc>
                <a:spcPct val="150000"/>
              </a:lnSpc>
              <a:buClr>
                <a:schemeClr val="tx2"/>
              </a:buClr>
            </a:pPr>
            <a:r>
              <a:rPr lang="zh-TW" altLang="en-US" sz="1800" b="1" dirty="0">
                <a:solidFill>
                  <a:schemeClr val="accent6"/>
                </a:solidFill>
              </a:rPr>
              <a:t>   </a:t>
            </a:r>
            <a:r>
              <a:rPr lang="en-US" altLang="zh-TW" sz="1800" b="1" dirty="0">
                <a:solidFill>
                  <a:schemeClr val="bg2"/>
                </a:solidFill>
              </a:rPr>
              <a:t>margin</a:t>
            </a:r>
            <a:r>
              <a:rPr lang="zh-TW" altLang="en-US" sz="1800" b="1" dirty="0">
                <a:solidFill>
                  <a:schemeClr val="accent6"/>
                </a:solidFill>
              </a:rPr>
              <a:t>：</a:t>
            </a:r>
            <a:r>
              <a:rPr lang="zh-TW" altLang="en-US" sz="1800" b="1" u="sng" dirty="0">
                <a:solidFill>
                  <a:schemeClr val="accent6"/>
                </a:solidFill>
              </a:rPr>
              <a:t>邊框外</a:t>
            </a:r>
            <a:r>
              <a:rPr lang="zh-TW" altLang="en-US" sz="1800" b="1" dirty="0">
                <a:solidFill>
                  <a:schemeClr val="accent6"/>
                </a:solidFill>
              </a:rPr>
              <a:t>的空白處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139700" indent="0">
              <a:lnSpc>
                <a:spcPct val="150000"/>
              </a:lnSpc>
              <a:buClr>
                <a:schemeClr val="tx2"/>
              </a:buClr>
            </a:pPr>
            <a:r>
              <a:rPr lang="zh-TW" altLang="en-US" sz="1800" b="1" dirty="0">
                <a:solidFill>
                  <a:schemeClr val="accent6"/>
                </a:solidFill>
              </a:rPr>
              <a:t>   </a:t>
            </a:r>
            <a:r>
              <a:rPr lang="en-US" altLang="zh-TW" sz="1800" b="1" dirty="0">
                <a:solidFill>
                  <a:schemeClr val="bg2"/>
                </a:solidFill>
              </a:rPr>
              <a:t>padding</a:t>
            </a:r>
            <a:r>
              <a:rPr lang="zh-TW" altLang="en-US" sz="1800" b="1" dirty="0">
                <a:solidFill>
                  <a:schemeClr val="accent6"/>
                </a:solidFill>
              </a:rPr>
              <a:t>：</a:t>
            </a:r>
            <a:r>
              <a:rPr lang="zh-TW" altLang="en-US" sz="1800" b="1" u="sng" dirty="0">
                <a:solidFill>
                  <a:schemeClr val="accent6"/>
                </a:solidFill>
              </a:rPr>
              <a:t>邊框內</a:t>
            </a:r>
            <a:r>
              <a:rPr lang="zh-TW" altLang="en-US" sz="1800" b="1" dirty="0">
                <a:solidFill>
                  <a:schemeClr val="accent6"/>
                </a:solidFill>
              </a:rPr>
              <a:t>空白填充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139700" indent="0">
              <a:lnSpc>
                <a:spcPct val="150000"/>
              </a:lnSpc>
              <a:buClr>
                <a:schemeClr val="tx2"/>
              </a:buClr>
            </a:pP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7609CB-A4CC-47E5-9F93-13BAB959E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57" t="37333" r="12143" b="19746"/>
          <a:stretch/>
        </p:blipFill>
        <p:spPr>
          <a:xfrm>
            <a:off x="5852160" y="1693442"/>
            <a:ext cx="2635432" cy="223252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9B24058-A251-4F7A-A232-5DE01406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74" y="2555365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938546F-47E6-4CC5-BE4D-6D758230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74" y="2983751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54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基本頁面編排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C9E36EE-52A8-45D1-B348-6064B8004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91913" y="2173412"/>
            <a:ext cx="304800" cy="3048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77BCC287-19AE-4169-884D-9B16011D934F}"/>
              </a:ext>
            </a:extLst>
          </p:cNvPr>
          <p:cNvGrpSpPr/>
          <p:nvPr/>
        </p:nvGrpSpPr>
        <p:grpSpPr>
          <a:xfrm>
            <a:off x="1445590" y="1424769"/>
            <a:ext cx="7243353" cy="1053443"/>
            <a:chOff x="1495698" y="1454589"/>
            <a:chExt cx="7243353" cy="105344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54C8B03-22E4-4E0A-ACDB-D60E9F8FC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333" y="1641904"/>
              <a:ext cx="304800" cy="304800"/>
            </a:xfrm>
            <a:prstGeom prst="rect">
              <a:avLst/>
            </a:prstGeom>
          </p:spPr>
        </p:pic>
        <p:sp>
          <p:nvSpPr>
            <p:cNvPr id="13" name="Google Shape;502;p30">
              <a:extLst>
                <a:ext uri="{FF2B5EF4-FFF2-40B4-BE49-F238E27FC236}">
                  <a16:creationId xmlns:a16="http://schemas.microsoft.com/office/drawing/2014/main" id="{8E659537-F6BC-4AB0-BCC5-C2F8E731D156}"/>
                </a:ext>
              </a:extLst>
            </p:cNvPr>
            <p:cNvSpPr txBox="1">
              <a:spLocks/>
            </p:cNvSpPr>
            <p:nvPr/>
          </p:nvSpPr>
          <p:spPr>
            <a:xfrm>
              <a:off x="1495698" y="1454589"/>
              <a:ext cx="4088673" cy="609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bg2"/>
                  </a:solidFill>
                </a:rPr>
                <a:t>margin</a:t>
              </a:r>
              <a:r>
                <a:rPr lang="en-US" altLang="zh-TW" sz="1800" b="1" dirty="0"/>
                <a:t>: 10px 20px 10px 20px;</a:t>
              </a:r>
            </a:p>
            <a:p>
              <a:pPr marL="0" indent="0">
                <a:lnSpc>
                  <a:spcPct val="150000"/>
                </a:lnSpc>
              </a:pPr>
              <a:endParaRPr lang="en-US" altLang="zh-TW" sz="1800" b="1" dirty="0"/>
            </a:p>
          </p:txBody>
        </p:sp>
        <p:sp>
          <p:nvSpPr>
            <p:cNvPr id="17" name="Google Shape;502;p30">
              <a:extLst>
                <a:ext uri="{FF2B5EF4-FFF2-40B4-BE49-F238E27FC236}">
                  <a16:creationId xmlns:a16="http://schemas.microsoft.com/office/drawing/2014/main" id="{4A2B0D21-96C3-4160-8831-090425C272AA}"/>
                </a:ext>
              </a:extLst>
            </p:cNvPr>
            <p:cNvSpPr txBox="1">
              <a:spLocks/>
            </p:cNvSpPr>
            <p:nvPr/>
          </p:nvSpPr>
          <p:spPr>
            <a:xfrm>
              <a:off x="5998030" y="1454589"/>
              <a:ext cx="2741021" cy="609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bg2"/>
                  </a:solidFill>
                </a:rPr>
                <a:t>margin</a:t>
              </a:r>
              <a:r>
                <a:rPr lang="en-US" altLang="zh-TW" sz="1800" b="1" dirty="0"/>
                <a:t>: 10px 20px;</a:t>
              </a:r>
            </a:p>
            <a:p>
              <a:pPr marL="0" indent="0">
                <a:lnSpc>
                  <a:spcPct val="150000"/>
                </a:lnSpc>
              </a:pPr>
              <a:endParaRPr lang="en-US" altLang="zh-TW" sz="1800" b="1" dirty="0"/>
            </a:p>
          </p:txBody>
        </p:sp>
        <p:sp>
          <p:nvSpPr>
            <p:cNvPr id="18" name="Google Shape;502;p30">
              <a:extLst>
                <a:ext uri="{FF2B5EF4-FFF2-40B4-BE49-F238E27FC236}">
                  <a16:creationId xmlns:a16="http://schemas.microsoft.com/office/drawing/2014/main" id="{FBDCD426-36FD-4F9F-B5FE-0ABC1C3AFA87}"/>
                </a:ext>
              </a:extLst>
            </p:cNvPr>
            <p:cNvSpPr txBox="1">
              <a:spLocks/>
            </p:cNvSpPr>
            <p:nvPr/>
          </p:nvSpPr>
          <p:spPr>
            <a:xfrm>
              <a:off x="2645230" y="1898270"/>
              <a:ext cx="4088673" cy="609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bg1"/>
                  </a:solidFill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上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)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     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右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)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     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下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)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     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左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19" name="Google Shape;502;p30">
              <a:extLst>
                <a:ext uri="{FF2B5EF4-FFF2-40B4-BE49-F238E27FC236}">
                  <a16:creationId xmlns:a16="http://schemas.microsoft.com/office/drawing/2014/main" id="{F7D984D4-6C8F-4E69-BC13-C0EF0B62514A}"/>
                </a:ext>
              </a:extLst>
            </p:cNvPr>
            <p:cNvSpPr txBox="1">
              <a:spLocks/>
            </p:cNvSpPr>
            <p:nvPr/>
          </p:nvSpPr>
          <p:spPr>
            <a:xfrm>
              <a:off x="7147563" y="1898270"/>
              <a:ext cx="1458874" cy="609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bg1"/>
                  </a:solidFill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上下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)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   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左右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6B1C4744-9BB7-4055-AC08-CF00E1DA3756}"/>
              </a:ext>
            </a:extLst>
          </p:cNvPr>
          <p:cNvSpPr txBox="1">
            <a:spLocks/>
          </p:cNvSpPr>
          <p:nvPr/>
        </p:nvSpPr>
        <p:spPr>
          <a:xfrm>
            <a:off x="4467655" y="2535460"/>
            <a:ext cx="4088673" cy="1743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margin-top</a:t>
            </a:r>
            <a:r>
              <a:rPr lang="en-US" altLang="zh-TW" sz="1800" b="1" dirty="0"/>
              <a:t>: 10px;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margin-right</a:t>
            </a:r>
            <a:r>
              <a:rPr lang="en-US" altLang="zh-TW" sz="1800" b="1" dirty="0"/>
              <a:t>: 20px;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margin-bottom</a:t>
            </a:r>
            <a:r>
              <a:rPr lang="en-US" altLang="zh-TW" sz="1800" b="1" dirty="0"/>
              <a:t>: 10px;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margin-left</a:t>
            </a:r>
            <a:r>
              <a:rPr lang="en-US" altLang="zh-TW" sz="1800" b="1" dirty="0"/>
              <a:t>: 20px;</a:t>
            </a:r>
          </a:p>
        </p:txBody>
      </p:sp>
      <p:sp>
        <p:nvSpPr>
          <p:cNvPr id="21" name="Google Shape;502;p30">
            <a:extLst>
              <a:ext uri="{FF2B5EF4-FFF2-40B4-BE49-F238E27FC236}">
                <a16:creationId xmlns:a16="http://schemas.microsoft.com/office/drawing/2014/main" id="{4FAF39A0-C20E-4FF4-BAF0-10D1A9EB4858}"/>
              </a:ext>
            </a:extLst>
          </p:cNvPr>
          <p:cNvSpPr txBox="1">
            <a:spLocks/>
          </p:cNvSpPr>
          <p:nvPr/>
        </p:nvSpPr>
        <p:spPr>
          <a:xfrm>
            <a:off x="1794995" y="3271899"/>
            <a:ext cx="2058206" cy="43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padding</a:t>
            </a:r>
            <a:r>
              <a:rPr lang="zh-TW" altLang="en-US" sz="1800" b="1" dirty="0">
                <a:solidFill>
                  <a:schemeClr val="accent6"/>
                </a:solidFill>
              </a:rPr>
              <a:t>亦是如此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56351B1-2A36-4E84-A7D1-62CF17C6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90" y="3339944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2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基本頁面編排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D999310F-9239-4A6E-8570-61254969773E}"/>
              </a:ext>
            </a:extLst>
          </p:cNvPr>
          <p:cNvSpPr txBox="1">
            <a:spLocks/>
          </p:cNvSpPr>
          <p:nvPr/>
        </p:nvSpPr>
        <p:spPr>
          <a:xfrm>
            <a:off x="2676277" y="2121895"/>
            <a:ext cx="2229751" cy="43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常用方塊置中方法：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3519690-C889-445C-ADA7-032E211F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872" y="2161452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6240D67F-9E71-4AEC-A96C-F0700EFDDFA1}"/>
              </a:ext>
            </a:extLst>
          </p:cNvPr>
          <p:cNvGrpSpPr/>
          <p:nvPr/>
        </p:nvGrpSpPr>
        <p:grpSpPr>
          <a:xfrm>
            <a:off x="4881785" y="2035100"/>
            <a:ext cx="4088673" cy="914643"/>
            <a:chOff x="2280025" y="1858974"/>
            <a:chExt cx="4088673" cy="914643"/>
          </a:xfrm>
        </p:grpSpPr>
        <p:sp>
          <p:nvSpPr>
            <p:cNvPr id="12" name="Google Shape;502;p30">
              <a:extLst>
                <a:ext uri="{FF2B5EF4-FFF2-40B4-BE49-F238E27FC236}">
                  <a16:creationId xmlns:a16="http://schemas.microsoft.com/office/drawing/2014/main" id="{91ED9F6F-51A2-4A27-A087-8C04565077FF}"/>
                </a:ext>
              </a:extLst>
            </p:cNvPr>
            <p:cNvSpPr txBox="1">
              <a:spLocks/>
            </p:cNvSpPr>
            <p:nvPr/>
          </p:nvSpPr>
          <p:spPr>
            <a:xfrm>
              <a:off x="2280025" y="1858974"/>
              <a:ext cx="4088673" cy="609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800" b="1" dirty="0">
                  <a:solidFill>
                    <a:schemeClr val="bg2"/>
                  </a:solidFill>
                </a:rPr>
                <a:t>margin</a:t>
              </a:r>
              <a:r>
                <a:rPr lang="en-US" altLang="zh-TW" sz="1800" b="1" dirty="0"/>
                <a:t>: 0 </a:t>
              </a:r>
              <a:r>
                <a:rPr lang="zh-TW" altLang="en-US" sz="1800" b="1" dirty="0"/>
                <a:t> </a:t>
              </a:r>
              <a:r>
                <a:rPr lang="en-US" altLang="zh-TW" sz="1800" b="1" dirty="0"/>
                <a:t>auto;</a:t>
              </a:r>
            </a:p>
            <a:p>
              <a:pPr marL="0" indent="0">
                <a:lnSpc>
                  <a:spcPct val="150000"/>
                </a:lnSpc>
              </a:pPr>
              <a:endParaRPr lang="en-US" altLang="zh-TW" sz="1800" b="1" dirty="0"/>
            </a:p>
          </p:txBody>
        </p:sp>
        <p:sp>
          <p:nvSpPr>
            <p:cNvPr id="13" name="Google Shape;502;p30">
              <a:extLst>
                <a:ext uri="{FF2B5EF4-FFF2-40B4-BE49-F238E27FC236}">
                  <a16:creationId xmlns:a16="http://schemas.microsoft.com/office/drawing/2014/main" id="{C05FCA3B-83BF-45F0-94D1-1C9EADF869BE}"/>
                </a:ext>
              </a:extLst>
            </p:cNvPr>
            <p:cNvSpPr txBox="1">
              <a:spLocks/>
            </p:cNvSpPr>
            <p:nvPr/>
          </p:nvSpPr>
          <p:spPr>
            <a:xfrm>
              <a:off x="3225109" y="2163855"/>
              <a:ext cx="1458874" cy="609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zh-TW" sz="1100" b="1" dirty="0">
                  <a:solidFill>
                    <a:schemeClr val="bg1"/>
                  </a:solidFill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上下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) 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 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</a:rPr>
                <a:t>左右</a:t>
              </a:r>
              <a:r>
                <a:rPr lang="en-US" altLang="zh-TW" sz="11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55D41F-041C-4481-98A9-7662DF5F579E}"/>
              </a:ext>
            </a:extLst>
          </p:cNvPr>
          <p:cNvGrpSpPr/>
          <p:nvPr/>
        </p:nvGrpSpPr>
        <p:grpSpPr>
          <a:xfrm>
            <a:off x="3073989" y="2949743"/>
            <a:ext cx="3369408" cy="430864"/>
            <a:chOff x="3328848" y="2934368"/>
            <a:chExt cx="3369408" cy="430864"/>
          </a:xfrm>
        </p:grpSpPr>
        <p:sp>
          <p:nvSpPr>
            <p:cNvPr id="14" name="Google Shape;502;p30">
              <a:extLst>
                <a:ext uri="{FF2B5EF4-FFF2-40B4-BE49-F238E27FC236}">
                  <a16:creationId xmlns:a16="http://schemas.microsoft.com/office/drawing/2014/main" id="{04177FD2-EEEC-43D9-867A-A529FAA16EA0}"/>
                </a:ext>
              </a:extLst>
            </p:cNvPr>
            <p:cNvSpPr txBox="1">
              <a:spLocks/>
            </p:cNvSpPr>
            <p:nvPr/>
          </p:nvSpPr>
          <p:spPr>
            <a:xfrm>
              <a:off x="3678796" y="2934368"/>
              <a:ext cx="3019460" cy="430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zh-TW" altLang="en-US" sz="1800" b="1" dirty="0">
                  <a:solidFill>
                    <a:schemeClr val="accent6"/>
                  </a:solidFill>
                </a:rPr>
                <a:t>須注意該方塊有固定的寬度</a:t>
              </a:r>
              <a:endParaRPr lang="en-US" altLang="zh-TW" sz="1800" b="1" dirty="0">
                <a:solidFill>
                  <a:schemeClr val="accent6"/>
                </a:solidFill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AECA87F-8264-47DA-BCEA-577D9A153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8848" y="2955149"/>
              <a:ext cx="402789" cy="402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28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基本頁面編排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5AA0A964-86F9-41F7-85FF-858EF12E1E58}"/>
              </a:ext>
            </a:extLst>
          </p:cNvPr>
          <p:cNvSpPr txBox="1">
            <a:spLocks/>
          </p:cNvSpPr>
          <p:nvPr/>
        </p:nvSpPr>
        <p:spPr>
          <a:xfrm>
            <a:off x="1508227" y="1955918"/>
            <a:ext cx="7062491" cy="160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accent6"/>
                </a:solidFill>
              </a:rPr>
              <a:t>設定絕對位置及相對位置：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139700" indent="0">
              <a:lnSpc>
                <a:spcPct val="150000"/>
              </a:lnSpc>
              <a:buClr>
                <a:schemeClr val="tx2"/>
              </a:buClr>
            </a:pPr>
            <a:r>
              <a:rPr lang="zh-TW" altLang="en-US" sz="1800" b="1" dirty="0">
                <a:solidFill>
                  <a:schemeClr val="accent6"/>
                </a:solidFill>
              </a:rPr>
              <a:t>　　　</a:t>
            </a:r>
            <a:r>
              <a:rPr lang="en-US" altLang="zh-TW" sz="1800" b="1" dirty="0">
                <a:solidFill>
                  <a:schemeClr val="bg2"/>
                </a:solidFill>
              </a:rPr>
              <a:t>position</a:t>
            </a:r>
            <a:r>
              <a:rPr lang="zh-TW" altLang="en-US" sz="1800" b="1" dirty="0">
                <a:solidFill>
                  <a:schemeClr val="accent6"/>
                </a:solidFill>
              </a:rPr>
              <a:t>：</a:t>
            </a:r>
            <a:r>
              <a:rPr lang="en-US" altLang="zh-TW" sz="1800" b="1" dirty="0">
                <a:solidFill>
                  <a:schemeClr val="accent6"/>
                </a:solidFill>
              </a:rPr>
              <a:t>absolute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relative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B7E17B0-88BA-43CE-9BCD-36A16DDA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53" y="2517496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77F2E48-8D15-4BE3-96F6-8D77DACB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53" y="2934399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5658DA3A-BA31-4B3F-A900-F2C354F0E7B2}"/>
              </a:ext>
            </a:extLst>
          </p:cNvPr>
          <p:cNvSpPr txBox="1">
            <a:spLocks/>
          </p:cNvSpPr>
          <p:nvPr/>
        </p:nvSpPr>
        <p:spPr>
          <a:xfrm>
            <a:off x="2314661" y="2787564"/>
            <a:ext cx="5672484" cy="6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bg2"/>
                </a:solidFill>
              </a:rPr>
              <a:t>top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bg2"/>
                </a:solidFill>
              </a:rPr>
              <a:t>right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bg2"/>
                </a:solidFill>
              </a:rPr>
              <a:t>left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bg2"/>
                </a:solidFill>
              </a:rPr>
              <a:t>bottom</a:t>
            </a:r>
            <a:r>
              <a:rPr lang="zh-TW" altLang="en-US" sz="1800" b="1" dirty="0">
                <a:solidFill>
                  <a:schemeClr val="accent6"/>
                </a:solidFill>
              </a:rPr>
              <a:t>：與各方位原點的距離</a:t>
            </a:r>
            <a:endParaRPr lang="en-US" altLang="zh-TW" sz="1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BA1DA0-391F-49E7-8F36-61AA7A5D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614055"/>
            <a:ext cx="957695" cy="95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01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進階頁面裝飾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A886FCA4-DCBF-4ABB-85AF-093CF1FAA80D}"/>
              </a:ext>
            </a:extLst>
          </p:cNvPr>
          <p:cNvSpPr txBox="1">
            <a:spLocks/>
          </p:cNvSpPr>
          <p:nvPr/>
        </p:nvSpPr>
        <p:spPr>
          <a:xfrm>
            <a:off x="1335912" y="1438753"/>
            <a:ext cx="7718899" cy="305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border</a:t>
            </a:r>
            <a:r>
              <a:rPr lang="zh-TW" altLang="en-US" sz="1800" b="1" dirty="0">
                <a:solidFill>
                  <a:schemeClr val="accent6"/>
                </a:solidFill>
              </a:rPr>
              <a:t>：邊框，包含</a:t>
            </a:r>
            <a:r>
              <a:rPr lang="zh-TW" altLang="en-US" sz="1800" b="1" dirty="0">
                <a:solidFill>
                  <a:schemeClr val="accent1"/>
                </a:solidFill>
              </a:rPr>
              <a:t>粗度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zh-TW" altLang="en-US" sz="1800" b="1" dirty="0">
                <a:solidFill>
                  <a:schemeClr val="accent1"/>
                </a:solidFill>
              </a:rPr>
              <a:t>顏色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zh-TW" altLang="en-US" sz="1800" b="1" dirty="0">
                <a:solidFill>
                  <a:schemeClr val="accent1"/>
                </a:solidFill>
              </a:rPr>
              <a:t>樣式</a:t>
            </a:r>
            <a:endParaRPr lang="en-US" altLang="zh-TW" sz="1800" b="1" dirty="0">
              <a:solidFill>
                <a:schemeClr val="accent1"/>
              </a:solidFill>
            </a:endParaRPr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accent6"/>
              </a:solidFill>
            </a:endParaRPr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border-radius</a:t>
            </a:r>
            <a:r>
              <a:rPr lang="zh-TW" altLang="en-US" sz="1800" b="1" dirty="0">
                <a:solidFill>
                  <a:schemeClr val="accent6"/>
                </a:solidFill>
              </a:rPr>
              <a:t>：邊框圓角，配合</a:t>
            </a:r>
            <a:r>
              <a:rPr lang="en-US" altLang="zh-TW" sz="1800" b="1" dirty="0">
                <a:solidFill>
                  <a:schemeClr val="bg2"/>
                </a:solidFill>
              </a:rPr>
              <a:t>border</a:t>
            </a:r>
            <a:r>
              <a:rPr lang="zh-TW" altLang="en-US" sz="1800" b="1" dirty="0">
                <a:solidFill>
                  <a:schemeClr val="accent6"/>
                </a:solidFill>
              </a:rPr>
              <a:t>使用，單位</a:t>
            </a:r>
            <a:r>
              <a:rPr lang="en-US" altLang="zh-TW" sz="1800" b="1" dirty="0" err="1">
                <a:solidFill>
                  <a:schemeClr val="accent6"/>
                </a:solidFill>
              </a:rPr>
              <a:t>px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text-shadow</a:t>
            </a:r>
            <a:r>
              <a:rPr lang="zh-TW" altLang="en-US" sz="1800" b="1" dirty="0">
                <a:solidFill>
                  <a:schemeClr val="accent6"/>
                </a:solidFill>
              </a:rPr>
              <a:t>：文字陰影，包含</a:t>
            </a:r>
            <a:r>
              <a:rPr lang="zh-TW" altLang="en-US" sz="1800" b="1" dirty="0">
                <a:solidFill>
                  <a:schemeClr val="accent1"/>
                </a:solidFill>
              </a:rPr>
              <a:t>左偏移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zh-TW" altLang="en-US" sz="1800" b="1" dirty="0">
                <a:solidFill>
                  <a:schemeClr val="accent1"/>
                </a:solidFill>
              </a:rPr>
              <a:t>上偏移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zh-TW" altLang="en-US" sz="1800" b="1" dirty="0">
                <a:solidFill>
                  <a:schemeClr val="accent1"/>
                </a:solidFill>
              </a:rPr>
              <a:t>模糊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zh-TW" altLang="en-US" sz="1800" b="1" dirty="0">
                <a:solidFill>
                  <a:schemeClr val="accent1"/>
                </a:solidFill>
              </a:rPr>
              <a:t>陰影色</a:t>
            </a:r>
            <a:endParaRPr lang="en-US" altLang="zh-TW" sz="1800" b="1" dirty="0">
              <a:solidFill>
                <a:schemeClr val="accent1"/>
              </a:solidFill>
            </a:endParaRPr>
          </a:p>
          <a:p>
            <a:pPr marL="4254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bg2"/>
                </a:solidFill>
              </a:rPr>
              <a:t>box-shadow</a:t>
            </a:r>
            <a:r>
              <a:rPr lang="zh-TW" altLang="en-US" sz="1800" b="1" dirty="0">
                <a:solidFill>
                  <a:schemeClr val="accent6"/>
                </a:solidFill>
              </a:rPr>
              <a:t>：方塊陰影，包含</a:t>
            </a:r>
            <a:r>
              <a:rPr lang="zh-TW" altLang="en-US" sz="1800" b="1" dirty="0">
                <a:solidFill>
                  <a:schemeClr val="accent1"/>
                </a:solidFill>
              </a:rPr>
              <a:t>左偏移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zh-TW" altLang="en-US" sz="1800" b="1" dirty="0">
                <a:solidFill>
                  <a:schemeClr val="accent1"/>
                </a:solidFill>
              </a:rPr>
              <a:t>上偏移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zh-TW" altLang="en-US" sz="1800" b="1" dirty="0">
                <a:solidFill>
                  <a:schemeClr val="accent1"/>
                </a:solidFill>
              </a:rPr>
              <a:t>模糊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zh-TW" altLang="en-US" sz="1800" b="1" dirty="0">
                <a:solidFill>
                  <a:schemeClr val="accent1"/>
                </a:solidFill>
              </a:rPr>
              <a:t>陰影色</a:t>
            </a:r>
            <a:endParaRPr lang="en-US" altLang="zh-TW" sz="1800" b="1" dirty="0">
              <a:solidFill>
                <a:schemeClr val="bg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90E33C4-56F3-4860-845C-F54ED2C5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316" y="2007464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02;p30">
            <a:extLst>
              <a:ext uri="{FF2B5EF4-FFF2-40B4-BE49-F238E27FC236}">
                <a16:creationId xmlns:a16="http://schemas.microsoft.com/office/drawing/2014/main" id="{5507C29A-C031-4024-BC48-3409079B2B6E}"/>
              </a:ext>
            </a:extLst>
          </p:cNvPr>
          <p:cNvSpPr txBox="1">
            <a:spLocks/>
          </p:cNvSpPr>
          <p:nvPr/>
        </p:nvSpPr>
        <p:spPr>
          <a:xfrm>
            <a:off x="1924442" y="1943152"/>
            <a:ext cx="4150775" cy="43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範例：</a:t>
            </a:r>
            <a:r>
              <a:rPr lang="en-US" altLang="zh-TW" sz="1800" b="1" dirty="0">
                <a:solidFill>
                  <a:schemeClr val="bg2"/>
                </a:solidFill>
              </a:rPr>
              <a:t>border</a:t>
            </a:r>
            <a:r>
              <a:rPr lang="en-US" altLang="zh-TW" sz="1800" b="1" dirty="0">
                <a:solidFill>
                  <a:schemeClr val="accent6"/>
                </a:solidFill>
              </a:rPr>
              <a:t>: 1px solid black;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1D25FDA-9150-483E-B712-8D234958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316" y="3670703"/>
            <a:ext cx="318127" cy="2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02;p30">
            <a:extLst>
              <a:ext uri="{FF2B5EF4-FFF2-40B4-BE49-F238E27FC236}">
                <a16:creationId xmlns:a16="http://schemas.microsoft.com/office/drawing/2014/main" id="{CD18FFDC-4768-42F6-A7AF-5CDE4C629C2E}"/>
              </a:ext>
            </a:extLst>
          </p:cNvPr>
          <p:cNvSpPr txBox="1">
            <a:spLocks/>
          </p:cNvSpPr>
          <p:nvPr/>
        </p:nvSpPr>
        <p:spPr>
          <a:xfrm>
            <a:off x="1924442" y="3606391"/>
            <a:ext cx="5259139" cy="43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範例：</a:t>
            </a:r>
            <a:r>
              <a:rPr lang="en-US" altLang="zh-TW" sz="1800" b="1" dirty="0">
                <a:solidFill>
                  <a:schemeClr val="bg2"/>
                </a:solidFill>
              </a:rPr>
              <a:t>box-shadow</a:t>
            </a:r>
            <a:r>
              <a:rPr lang="en-US" altLang="zh-TW" sz="1800" b="1" dirty="0">
                <a:solidFill>
                  <a:schemeClr val="accent6"/>
                </a:solidFill>
              </a:rPr>
              <a:t>: 5px </a:t>
            </a:r>
            <a:r>
              <a:rPr lang="en-US" altLang="zh-TW" sz="1800" b="1" dirty="0" err="1">
                <a:solidFill>
                  <a:schemeClr val="accent6"/>
                </a:solidFill>
              </a:rPr>
              <a:t>5px</a:t>
            </a:r>
            <a:r>
              <a:rPr lang="en-US" altLang="zh-TW" sz="1800" b="1" dirty="0">
                <a:solidFill>
                  <a:schemeClr val="accent6"/>
                </a:solidFill>
              </a:rPr>
              <a:t> 10px gray;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E0B898-291F-431A-AF01-61D70E7EB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14" y="991140"/>
            <a:ext cx="1091937" cy="109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44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382737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CSS</a:t>
            </a:r>
            <a:r>
              <a:rPr lang="zh-TW" altLang="en-US" b="1" dirty="0">
                <a:solidFill>
                  <a:schemeClr val="tx2"/>
                </a:solidFill>
              </a:rPr>
              <a:t>練習：排版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CFAD079A-976C-4AED-8B4A-BB12C4BB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23" y="1388625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02;p30">
            <a:extLst>
              <a:ext uri="{FF2B5EF4-FFF2-40B4-BE49-F238E27FC236}">
                <a16:creationId xmlns:a16="http://schemas.microsoft.com/office/drawing/2014/main" id="{B3A8FC15-4922-4450-B704-F35633F8BF28}"/>
              </a:ext>
            </a:extLst>
          </p:cNvPr>
          <p:cNvSpPr txBox="1">
            <a:spLocks/>
          </p:cNvSpPr>
          <p:nvPr/>
        </p:nvSpPr>
        <p:spPr>
          <a:xfrm>
            <a:off x="1863275" y="1354161"/>
            <a:ext cx="3331025" cy="45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實作：嘗試製作右圖中的結果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FE3C14C2-3E7A-433A-AA91-A94879657440}"/>
              </a:ext>
            </a:extLst>
          </p:cNvPr>
          <p:cNvSpPr txBox="1">
            <a:spLocks/>
          </p:cNvSpPr>
          <p:nvPr/>
        </p:nvSpPr>
        <p:spPr>
          <a:xfrm>
            <a:off x="1573899" y="1922240"/>
            <a:ext cx="4475027" cy="181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所有圖形置中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陰影距離</a:t>
            </a:r>
            <a:r>
              <a:rPr lang="en-US" altLang="zh-TW" sz="1800" b="1" dirty="0"/>
              <a:t>5px</a:t>
            </a:r>
            <a:r>
              <a:rPr lang="zh-TW" altLang="en-US" sz="1800" b="1" dirty="0"/>
              <a:t>，模糊</a:t>
            </a:r>
            <a:r>
              <a:rPr lang="en-US" altLang="zh-TW" sz="1800" b="1" dirty="0"/>
              <a:t>10px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圓形半徑</a:t>
            </a:r>
            <a:r>
              <a:rPr lang="en-US" altLang="zh-TW" sz="1800" b="1" dirty="0"/>
              <a:t>150px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圓角方形邊長</a:t>
            </a:r>
            <a:r>
              <a:rPr lang="en-US" altLang="zh-TW" sz="1800" b="1" dirty="0"/>
              <a:t>200px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字體大小</a:t>
            </a:r>
            <a:r>
              <a:rPr lang="en-US" altLang="zh-TW" sz="1800" b="1" dirty="0"/>
              <a:t>40px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4F98CF-419C-4B64-AA5F-279A03670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8" t="13008" r="24227" b="30623"/>
          <a:stretch/>
        </p:blipFill>
        <p:spPr>
          <a:xfrm>
            <a:off x="5052447" y="1509546"/>
            <a:ext cx="3873116" cy="26361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6288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270418" y="958243"/>
            <a:ext cx="3368489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solidFill>
                  <a:schemeClr val="tx2"/>
                </a:solidFill>
              </a:rPr>
              <a:t>{</a:t>
            </a:r>
            <a:r>
              <a:rPr lang="zh-TW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TW" sz="3200" b="1" dirty="0">
                <a:solidFill>
                  <a:schemeClr val="tx2"/>
                </a:solidFill>
              </a:rPr>
              <a:t>CSS</a:t>
            </a:r>
            <a:r>
              <a:rPr lang="zh-TW" altLang="en-US" sz="3200" b="1" dirty="0">
                <a:solidFill>
                  <a:schemeClr val="tx2"/>
                </a:solidFill>
              </a:rPr>
              <a:t>基本介紹 </a:t>
            </a:r>
            <a:r>
              <a:rPr lang="en-US" altLang="zh-TW" sz="3200" b="1" dirty="0">
                <a:solidFill>
                  <a:schemeClr val="tx2"/>
                </a:solidFill>
              </a:rPr>
              <a:t>}</a:t>
            </a:r>
            <a:endParaRPr sz="3200" b="1" dirty="0">
              <a:solidFill>
                <a:schemeClr val="tx2"/>
              </a:solidFill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5" name="Google Shape;501;p30">
            <a:extLst>
              <a:ext uri="{FF2B5EF4-FFF2-40B4-BE49-F238E27FC236}">
                <a16:creationId xmlns:a16="http://schemas.microsoft.com/office/drawing/2014/main" id="{1FE33B67-4FFC-4EFA-8058-F1E5E5628519}"/>
              </a:ext>
            </a:extLst>
          </p:cNvPr>
          <p:cNvSpPr txBox="1">
            <a:spLocks/>
          </p:cNvSpPr>
          <p:nvPr/>
        </p:nvSpPr>
        <p:spPr>
          <a:xfrm>
            <a:off x="1624664" y="1523203"/>
            <a:ext cx="537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Google Shape;502;p30">
            <a:extLst>
              <a:ext uri="{FF2B5EF4-FFF2-40B4-BE49-F238E27FC236}">
                <a16:creationId xmlns:a16="http://schemas.microsoft.com/office/drawing/2014/main" id="{6FC0D691-CF49-4344-BA9E-0BC76DBD1C47}"/>
              </a:ext>
            </a:extLst>
          </p:cNvPr>
          <p:cNvSpPr txBox="1">
            <a:spLocks/>
          </p:cNvSpPr>
          <p:nvPr/>
        </p:nvSpPr>
        <p:spPr>
          <a:xfrm>
            <a:off x="1572536" y="1419043"/>
            <a:ext cx="4854721" cy="292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階層式樣式表</a:t>
            </a:r>
            <a:r>
              <a:rPr lang="zh-TW" altLang="en-US" b="1" dirty="0"/>
              <a:t>，通常配合</a:t>
            </a:r>
            <a:r>
              <a:rPr lang="en-US" altLang="zh-TW" b="1" dirty="0"/>
              <a:t>HTML</a:t>
            </a:r>
            <a:r>
              <a:rPr lang="zh-TW" altLang="en-US" b="1" dirty="0"/>
              <a:t>使用，用來設定網頁元素的外觀屬性，在網頁設計中是非常重要的一環。少了</a:t>
            </a:r>
            <a:r>
              <a:rPr lang="en-US" altLang="zh-TW" b="1" dirty="0"/>
              <a:t>CSS</a:t>
            </a:r>
            <a:r>
              <a:rPr lang="zh-TW" altLang="en-US" b="1" dirty="0"/>
              <a:t>，就沒有辦法達成現今網頁的裝飾風格與美編效果。</a:t>
            </a:r>
            <a:endParaRPr lang="en-US" altLang="zh-TW" b="1" dirty="0"/>
          </a:p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目前</a:t>
            </a:r>
            <a:r>
              <a:rPr lang="en-US" altLang="zh-TW" sz="1800" b="1" dirty="0"/>
              <a:t>CSS</a:t>
            </a:r>
            <a:r>
              <a:rPr lang="zh-TW" altLang="en-US" sz="1800" b="1" dirty="0"/>
              <a:t>第</a:t>
            </a:r>
            <a:r>
              <a:rPr lang="en-US" altLang="zh-TW" sz="1800" b="1" dirty="0"/>
              <a:t>3</a:t>
            </a:r>
            <a:r>
              <a:rPr lang="zh-TW" altLang="en-US" sz="1800" b="1" dirty="0"/>
              <a:t>版已被廣泛使用，主流瀏覽器都支援</a:t>
            </a:r>
            <a:r>
              <a:rPr lang="en-US" altLang="zh-TW" sz="1800" b="1" dirty="0"/>
              <a:t>CSS3</a:t>
            </a:r>
            <a:r>
              <a:rPr lang="zh-TW" altLang="en-US" sz="1800" b="1" dirty="0"/>
              <a:t>的語法，但不同瀏覽器對相同的</a:t>
            </a:r>
            <a:r>
              <a:rPr lang="en-US" altLang="zh-TW" sz="1800" b="1" dirty="0"/>
              <a:t>CSS</a:t>
            </a:r>
            <a:r>
              <a:rPr lang="zh-TW" altLang="en-US" sz="1800" b="1" dirty="0"/>
              <a:t>屬性可能會有</a:t>
            </a:r>
            <a:r>
              <a:rPr lang="zh-TW" altLang="en-US" sz="1800" b="1" u="sng" dirty="0"/>
              <a:t>些微不同</a:t>
            </a:r>
            <a:r>
              <a:rPr lang="zh-TW" altLang="en-US" sz="1800" b="1" dirty="0"/>
              <a:t>的呈現。</a:t>
            </a:r>
            <a:endParaRPr lang="en-US" altLang="zh-TW" sz="18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D01471-572D-41E9-848A-5BE8C27C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0538" y="2714616"/>
            <a:ext cx="1251753" cy="12517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31A00D0-6DD2-4A67-BB11-7862A8C5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05599" y="1471079"/>
            <a:ext cx="1531434" cy="15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進階頁面裝飾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5" name="Google Shape;502;p30">
            <a:extLst>
              <a:ext uri="{FF2B5EF4-FFF2-40B4-BE49-F238E27FC236}">
                <a16:creationId xmlns:a16="http://schemas.microsoft.com/office/drawing/2014/main" id="{7F1906BB-6B49-41D0-A828-189AD51A0AED}"/>
              </a:ext>
            </a:extLst>
          </p:cNvPr>
          <p:cNvSpPr txBox="1">
            <a:spLocks/>
          </p:cNvSpPr>
          <p:nvPr/>
        </p:nvSpPr>
        <p:spPr>
          <a:xfrm>
            <a:off x="1274757" y="1296349"/>
            <a:ext cx="6757085" cy="11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39700" indent="0">
              <a:lnSpc>
                <a:spcPct val="150000"/>
              </a:lnSpc>
              <a:buClr>
                <a:schemeClr val="tx2"/>
              </a:buClr>
            </a:pPr>
            <a:r>
              <a:rPr lang="zh-TW" altLang="en-US" sz="1800" b="1" dirty="0">
                <a:solidFill>
                  <a:schemeClr val="accent6"/>
                </a:solidFill>
              </a:rPr>
              <a:t>在選擇器設定觸發條件：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139700" indent="0">
              <a:lnSpc>
                <a:spcPct val="150000"/>
              </a:lnSpc>
              <a:buClr>
                <a:schemeClr val="tx2"/>
              </a:buClr>
            </a:pPr>
            <a:r>
              <a:rPr lang="zh-TW" altLang="en-US" sz="1800" b="1" dirty="0">
                <a:solidFill>
                  <a:schemeClr val="accent6"/>
                </a:solidFill>
              </a:rPr>
              <a:t>可用條件：</a:t>
            </a:r>
            <a:r>
              <a:rPr lang="en-US" altLang="zh-TW" sz="1800" b="1" dirty="0">
                <a:solidFill>
                  <a:schemeClr val="accent6"/>
                </a:solidFill>
              </a:rPr>
              <a:t>hover</a:t>
            </a:r>
            <a:r>
              <a:rPr lang="zh-TW" altLang="en-US" sz="1800" b="1" dirty="0">
                <a:solidFill>
                  <a:schemeClr val="accent6"/>
                </a:solidFill>
              </a:rPr>
              <a:t>（游標在上）、</a:t>
            </a:r>
            <a:r>
              <a:rPr lang="en-US" altLang="zh-TW" sz="1800" b="1" dirty="0">
                <a:solidFill>
                  <a:schemeClr val="accent6"/>
                </a:solidFill>
              </a:rPr>
              <a:t>active</a:t>
            </a:r>
            <a:r>
              <a:rPr lang="zh-TW" altLang="en-US" sz="1800" b="1" dirty="0">
                <a:solidFill>
                  <a:schemeClr val="accent6"/>
                </a:solidFill>
              </a:rPr>
              <a:t>（按下時）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E1C23E7-AFFA-4F38-8A8C-5054FB50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70" y="2595666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02;p30">
            <a:extLst>
              <a:ext uri="{FF2B5EF4-FFF2-40B4-BE49-F238E27FC236}">
                <a16:creationId xmlns:a16="http://schemas.microsoft.com/office/drawing/2014/main" id="{47FE9C1A-9F33-4D63-B547-D7E0060DD47A}"/>
              </a:ext>
            </a:extLst>
          </p:cNvPr>
          <p:cNvSpPr txBox="1">
            <a:spLocks/>
          </p:cNvSpPr>
          <p:nvPr/>
        </p:nvSpPr>
        <p:spPr>
          <a:xfrm>
            <a:off x="2621601" y="2516124"/>
            <a:ext cx="3835899" cy="176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1"/>
                </a:solidFill>
              </a:rPr>
              <a:t>Selector</a:t>
            </a:r>
            <a:r>
              <a:rPr lang="en-US" altLang="zh-TW" sz="1800" b="1" dirty="0">
                <a:solidFill>
                  <a:schemeClr val="accent6"/>
                </a:solidFill>
              </a:rPr>
              <a:t>:</a:t>
            </a:r>
            <a:r>
              <a:rPr lang="zh-TW" altLang="en-US" sz="1800" b="1" dirty="0">
                <a:solidFill>
                  <a:schemeClr val="tx2"/>
                </a:solidFill>
              </a:rPr>
              <a:t>觸發條件</a:t>
            </a:r>
            <a:endParaRPr lang="en-US" altLang="zh-TW" sz="1800" b="1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{</a:t>
            </a: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　　</a:t>
            </a:r>
            <a:r>
              <a:rPr lang="zh-TW" altLang="en-US" sz="1800" b="1" dirty="0">
                <a:solidFill>
                  <a:schemeClr val="bg2"/>
                </a:solidFill>
              </a:rPr>
              <a:t>屬性</a:t>
            </a:r>
            <a:r>
              <a:rPr lang="en-US" altLang="zh-TW" sz="1800" b="1" dirty="0"/>
              <a:t>: </a:t>
            </a:r>
            <a:r>
              <a:rPr lang="zh-TW" altLang="en-US" sz="1800" b="1" dirty="0"/>
              <a:t>設定值</a:t>
            </a:r>
            <a:r>
              <a:rPr lang="en-US" altLang="zh-TW" sz="1800" b="1" dirty="0"/>
              <a:t>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9C0CD3A5-5D04-4B6D-BF20-304B47C4100C}"/>
              </a:ext>
            </a:extLst>
          </p:cNvPr>
          <p:cNvSpPr txBox="1">
            <a:spLocks/>
          </p:cNvSpPr>
          <p:nvPr/>
        </p:nvSpPr>
        <p:spPr>
          <a:xfrm>
            <a:off x="1634172" y="2486100"/>
            <a:ext cx="1052330" cy="56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39700" indent="0">
              <a:lnSpc>
                <a:spcPct val="150000"/>
              </a:lnSpc>
              <a:buClr>
                <a:schemeClr val="tx2"/>
              </a:buClr>
            </a:pPr>
            <a:r>
              <a:rPr lang="zh-TW" altLang="en-US" sz="1800" b="1" dirty="0">
                <a:solidFill>
                  <a:schemeClr val="accent6"/>
                </a:solidFill>
              </a:rPr>
              <a:t>語法：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22D1E-9536-4E92-92D7-ECC78657A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273" y="3398572"/>
            <a:ext cx="304800" cy="304800"/>
          </a:xfrm>
          <a:prstGeom prst="rect">
            <a:avLst/>
          </a:prstGeom>
        </p:spPr>
      </p:pic>
      <p:sp>
        <p:nvSpPr>
          <p:cNvPr id="11" name="Google Shape;502;p30">
            <a:extLst>
              <a:ext uri="{FF2B5EF4-FFF2-40B4-BE49-F238E27FC236}">
                <a16:creationId xmlns:a16="http://schemas.microsoft.com/office/drawing/2014/main" id="{6872EB7D-2F10-4939-8C90-2FF985AC6CD9}"/>
              </a:ext>
            </a:extLst>
          </p:cNvPr>
          <p:cNvSpPr txBox="1">
            <a:spLocks/>
          </p:cNvSpPr>
          <p:nvPr/>
        </p:nvSpPr>
        <p:spPr>
          <a:xfrm>
            <a:off x="5898387" y="2516124"/>
            <a:ext cx="3835899" cy="176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1"/>
                </a:solidFill>
              </a:rPr>
              <a:t>#box</a:t>
            </a:r>
            <a:r>
              <a:rPr lang="en-US" altLang="zh-TW" sz="1800" b="1" dirty="0">
                <a:solidFill>
                  <a:schemeClr val="accent6"/>
                </a:solidFill>
              </a:rPr>
              <a:t>:</a:t>
            </a:r>
            <a:r>
              <a:rPr lang="en-US" altLang="zh-TW" sz="1800" b="1" dirty="0">
                <a:solidFill>
                  <a:schemeClr val="tx2"/>
                </a:solidFill>
              </a:rPr>
              <a:t>hover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{</a:t>
            </a: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　　</a:t>
            </a:r>
            <a:r>
              <a:rPr lang="en-US" altLang="zh-TW" sz="1800" b="1" dirty="0"/>
              <a:t>color: blue;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6807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283626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CSS</a:t>
            </a:r>
            <a:r>
              <a:rPr lang="zh-TW" altLang="en-US" b="1" dirty="0">
                <a:solidFill>
                  <a:schemeClr val="tx2"/>
                </a:solidFill>
              </a:rPr>
              <a:t>範例：下拉選單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CFAD079A-976C-4AED-8B4A-BB12C4BB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01" y="1507571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02;p30">
            <a:extLst>
              <a:ext uri="{FF2B5EF4-FFF2-40B4-BE49-F238E27FC236}">
                <a16:creationId xmlns:a16="http://schemas.microsoft.com/office/drawing/2014/main" id="{B3A8FC15-4922-4450-B704-F35633F8BF28}"/>
              </a:ext>
            </a:extLst>
          </p:cNvPr>
          <p:cNvSpPr txBox="1">
            <a:spLocks/>
          </p:cNvSpPr>
          <p:nvPr/>
        </p:nvSpPr>
        <p:spPr>
          <a:xfrm>
            <a:off x="2272153" y="1473107"/>
            <a:ext cx="3331025" cy="45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示範製作圖中的功能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1EDA8D8-1B00-48AD-B8C9-5CD6C41F5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801" y="2841120"/>
            <a:ext cx="1771429" cy="3428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EF0E8F-F6A8-4147-B3BA-FD22D0216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870" y="2363150"/>
            <a:ext cx="1660490" cy="12285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EBB090-4EC2-411F-A432-8FABEF290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2363150"/>
            <a:ext cx="1638095" cy="12285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ADE4451-0CE2-4CC3-BFDE-78849BABC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265" y="2825035"/>
            <a:ext cx="304800" cy="3048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8D886F8-4FB6-4BF7-B1F4-691B98638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280" y="282503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8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283626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CSS</a:t>
            </a:r>
            <a:r>
              <a:rPr lang="zh-TW" altLang="en-US" b="1" dirty="0">
                <a:solidFill>
                  <a:schemeClr val="tx2"/>
                </a:solidFill>
              </a:rPr>
              <a:t>練習：觸發條件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CFAD079A-976C-4AED-8B4A-BB12C4BB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01" y="1507571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02;p30">
            <a:extLst>
              <a:ext uri="{FF2B5EF4-FFF2-40B4-BE49-F238E27FC236}">
                <a16:creationId xmlns:a16="http://schemas.microsoft.com/office/drawing/2014/main" id="{B3A8FC15-4922-4450-B704-F35633F8BF28}"/>
              </a:ext>
            </a:extLst>
          </p:cNvPr>
          <p:cNvSpPr txBox="1">
            <a:spLocks/>
          </p:cNvSpPr>
          <p:nvPr/>
        </p:nvSpPr>
        <p:spPr>
          <a:xfrm>
            <a:off x="2272153" y="1473107"/>
            <a:ext cx="3331025" cy="45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嘗試製作圖中的功能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ADE4451-0CE2-4CC3-BFDE-78849BAB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265" y="2825035"/>
            <a:ext cx="304800" cy="3048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8D886F8-4FB6-4BF7-B1F4-691B9863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280" y="2825035"/>
            <a:ext cx="304800" cy="304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2874B0C-0C8C-4241-B386-AD3E466BB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896" y="2723202"/>
            <a:ext cx="1676190" cy="5333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677B99E-E532-4CC5-93EF-A05F702EF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244" y="2761298"/>
            <a:ext cx="1504762" cy="4571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7E44441-545A-4609-9A61-C9927C2E0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354" y="2744100"/>
            <a:ext cx="1523810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03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858224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的奧妙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7" name="圖片 6">
            <a:hlinkClick r:id="rId3"/>
            <a:extLst>
              <a:ext uri="{FF2B5EF4-FFF2-40B4-BE49-F238E27FC236}">
                <a16:creationId xmlns:a16="http://schemas.microsoft.com/office/drawing/2014/main" id="{B3CDA469-6101-4AE8-AA3D-A3ECACF75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03" t="44167" r="3360" b="21250"/>
          <a:stretch/>
        </p:blipFill>
        <p:spPr>
          <a:xfrm>
            <a:off x="1700215" y="1800206"/>
            <a:ext cx="7015162" cy="1543088"/>
          </a:xfrm>
          <a:prstGeom prst="rect">
            <a:avLst/>
          </a:prstGeom>
        </p:spPr>
      </p:pic>
      <p:sp>
        <p:nvSpPr>
          <p:cNvPr id="13" name="Google Shape;502;p30">
            <a:extLst>
              <a:ext uri="{FF2B5EF4-FFF2-40B4-BE49-F238E27FC236}">
                <a16:creationId xmlns:a16="http://schemas.microsoft.com/office/drawing/2014/main" id="{3527780B-2FDF-4B81-AEFF-D0E68B19D815}"/>
              </a:ext>
            </a:extLst>
          </p:cNvPr>
          <p:cNvSpPr txBox="1">
            <a:spLocks/>
          </p:cNvSpPr>
          <p:nvPr/>
        </p:nvSpPr>
        <p:spPr>
          <a:xfrm>
            <a:off x="3526975" y="3784737"/>
            <a:ext cx="3331025" cy="45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參考</a:t>
            </a:r>
            <a:r>
              <a:rPr lang="en-US" altLang="zh-TW" sz="1800" b="1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</a:t>
            </a:r>
            <a:r>
              <a:rPr lang="zh-TW" altLang="en-US" sz="1800" b="1" dirty="0">
                <a:solidFill>
                  <a:schemeClr val="accent6"/>
                </a:solidFill>
              </a:rPr>
              <a:t>上所有</a:t>
            </a:r>
            <a:r>
              <a:rPr lang="en-US" altLang="zh-TW" sz="1800" b="1" dirty="0">
                <a:solidFill>
                  <a:schemeClr val="accent6"/>
                </a:solidFill>
              </a:rPr>
              <a:t>CSS</a:t>
            </a:r>
            <a:r>
              <a:rPr lang="zh-TW" altLang="en-US" sz="1800" b="1" dirty="0">
                <a:solidFill>
                  <a:schemeClr val="accent6"/>
                </a:solidFill>
              </a:rPr>
              <a:t>資料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FDEB031-E164-4305-B11A-44A1771D0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78" y="3834839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8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2522;p48">
            <a:extLst>
              <a:ext uri="{FF2B5EF4-FFF2-40B4-BE49-F238E27FC236}">
                <a16:creationId xmlns:a16="http://schemas.microsoft.com/office/drawing/2014/main" id="{9D065601-6A12-482D-9028-3E505B1D642F}"/>
              </a:ext>
            </a:extLst>
          </p:cNvPr>
          <p:cNvSpPr txBox="1">
            <a:spLocks/>
          </p:cNvSpPr>
          <p:nvPr/>
        </p:nvSpPr>
        <p:spPr>
          <a:xfrm>
            <a:off x="1224725" y="760754"/>
            <a:ext cx="3835899" cy="56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altLang="zh-TW" b="1" dirty="0">
                <a:solidFill>
                  <a:schemeClr val="tx2"/>
                </a:solidFill>
              </a:rPr>
              <a:t>{ CSS</a:t>
            </a:r>
            <a:r>
              <a:rPr lang="zh-TW" altLang="en-US" b="1" dirty="0">
                <a:solidFill>
                  <a:schemeClr val="tx2"/>
                </a:solidFill>
              </a:rPr>
              <a:t>語法組成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19" name="Google Shape;502;p30">
            <a:extLst>
              <a:ext uri="{FF2B5EF4-FFF2-40B4-BE49-F238E27FC236}">
                <a16:creationId xmlns:a16="http://schemas.microsoft.com/office/drawing/2014/main" id="{2C788173-9518-436A-97C2-39489C906B1D}"/>
              </a:ext>
            </a:extLst>
          </p:cNvPr>
          <p:cNvSpPr txBox="1">
            <a:spLocks/>
          </p:cNvSpPr>
          <p:nvPr/>
        </p:nvSpPr>
        <p:spPr>
          <a:xfrm>
            <a:off x="1428765" y="1689302"/>
            <a:ext cx="3835899" cy="176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1"/>
                </a:solidFill>
              </a:rPr>
              <a:t>選擇器</a:t>
            </a:r>
            <a:r>
              <a:rPr lang="en-US" altLang="zh-TW" sz="1800" b="1" dirty="0">
                <a:solidFill>
                  <a:schemeClr val="accent1"/>
                </a:solidFill>
              </a:rPr>
              <a:t>(Selector)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{</a:t>
            </a: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　　　</a:t>
            </a:r>
            <a:r>
              <a:rPr lang="zh-TW" altLang="en-US" sz="1800" b="1" dirty="0">
                <a:solidFill>
                  <a:schemeClr val="bg2"/>
                </a:solidFill>
              </a:rPr>
              <a:t>屬性</a:t>
            </a:r>
            <a:r>
              <a:rPr lang="en-US" altLang="zh-TW" sz="1800" b="1" dirty="0">
                <a:solidFill>
                  <a:schemeClr val="bg2"/>
                </a:solidFill>
              </a:rPr>
              <a:t>01</a:t>
            </a:r>
            <a:r>
              <a:rPr lang="en-US" altLang="zh-TW" sz="1800" b="1" dirty="0"/>
              <a:t>: </a:t>
            </a:r>
            <a:r>
              <a:rPr lang="zh-TW" altLang="en-US" sz="1800" b="1" dirty="0"/>
              <a:t>設定值</a:t>
            </a:r>
            <a:r>
              <a:rPr lang="en-US" altLang="zh-TW" sz="1800" b="1" dirty="0"/>
              <a:t>;</a:t>
            </a: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　　　</a:t>
            </a:r>
            <a:r>
              <a:rPr lang="zh-TW" altLang="en-US" sz="1800" b="1" dirty="0">
                <a:solidFill>
                  <a:schemeClr val="bg2"/>
                </a:solidFill>
              </a:rPr>
              <a:t>屬性</a:t>
            </a:r>
            <a:r>
              <a:rPr lang="en-US" altLang="zh-TW" sz="1800" b="1" dirty="0">
                <a:solidFill>
                  <a:schemeClr val="bg2"/>
                </a:solidFill>
              </a:rPr>
              <a:t>02</a:t>
            </a:r>
            <a:r>
              <a:rPr lang="en-US" altLang="zh-TW" sz="1800" b="1" dirty="0"/>
              <a:t>: </a:t>
            </a:r>
            <a:r>
              <a:rPr lang="zh-TW" altLang="en-US" sz="1800" b="1" dirty="0"/>
              <a:t>設定值</a:t>
            </a:r>
            <a:r>
              <a:rPr lang="en-US" altLang="zh-TW" sz="1800" b="1" dirty="0"/>
              <a:t>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}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976CBFD-3EC2-430F-99AF-4D08E6E4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025" y="2419350"/>
            <a:ext cx="304800" cy="304800"/>
          </a:xfrm>
          <a:prstGeom prst="rect">
            <a:avLst/>
          </a:prstGeom>
        </p:spPr>
      </p:pic>
      <p:sp>
        <p:nvSpPr>
          <p:cNvPr id="21" name="Google Shape;502;p30">
            <a:extLst>
              <a:ext uri="{FF2B5EF4-FFF2-40B4-BE49-F238E27FC236}">
                <a16:creationId xmlns:a16="http://schemas.microsoft.com/office/drawing/2014/main" id="{AE6CE1D1-81D2-4C45-8A5D-78C1B68F2DB8}"/>
              </a:ext>
            </a:extLst>
          </p:cNvPr>
          <p:cNvSpPr txBox="1">
            <a:spLocks/>
          </p:cNvSpPr>
          <p:nvPr/>
        </p:nvSpPr>
        <p:spPr>
          <a:xfrm>
            <a:off x="5264664" y="1689302"/>
            <a:ext cx="3835899" cy="176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accent1"/>
                </a:solidFill>
              </a:rPr>
              <a:t>#title-text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{</a:t>
            </a: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　　　</a:t>
            </a:r>
            <a:r>
              <a:rPr lang="en-US" altLang="zh-TW" sz="1800" b="1" dirty="0">
                <a:solidFill>
                  <a:schemeClr val="bg2"/>
                </a:solidFill>
              </a:rPr>
              <a:t>color</a:t>
            </a:r>
            <a:r>
              <a:rPr lang="en-US" altLang="zh-TW" sz="1800" b="1" dirty="0"/>
              <a:t>: #FEC776;</a:t>
            </a: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　　　</a:t>
            </a:r>
            <a:r>
              <a:rPr lang="en-US" altLang="zh-TW" sz="1800" b="1" dirty="0">
                <a:solidFill>
                  <a:schemeClr val="bg2"/>
                </a:solidFill>
              </a:rPr>
              <a:t>font-size</a:t>
            </a:r>
            <a:r>
              <a:rPr lang="en-US" altLang="zh-TW" sz="1800" b="1" dirty="0"/>
              <a:t>: 40px;</a:t>
            </a:r>
          </a:p>
          <a:p>
            <a:pPr marL="0" indent="0"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22" name="Google Shape;502;p30">
            <a:extLst>
              <a:ext uri="{FF2B5EF4-FFF2-40B4-BE49-F238E27FC236}">
                <a16:creationId xmlns:a16="http://schemas.microsoft.com/office/drawing/2014/main" id="{540C503F-D34C-44B5-B7C0-7A09FB814ED7}"/>
              </a:ext>
            </a:extLst>
          </p:cNvPr>
          <p:cNvSpPr txBox="1">
            <a:spLocks/>
          </p:cNvSpPr>
          <p:nvPr/>
        </p:nvSpPr>
        <p:spPr>
          <a:xfrm>
            <a:off x="2186572" y="3834840"/>
            <a:ext cx="6043028" cy="35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以選擇器指定要設定的對象，然後將設定值寫在大括號內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AD237780-924A-4018-BDC9-D2714448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502" y="3834841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61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3368489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CSS</a:t>
            </a:r>
            <a:r>
              <a:rPr lang="zh-TW" altLang="en-US" b="1" dirty="0">
                <a:solidFill>
                  <a:schemeClr val="tx2"/>
                </a:solidFill>
              </a:rPr>
              <a:t>選擇器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A1ACA8F-5A2E-4A20-A808-210D4C5E915D}"/>
              </a:ext>
            </a:extLst>
          </p:cNvPr>
          <p:cNvGrpSpPr/>
          <p:nvPr/>
        </p:nvGrpSpPr>
        <p:grpSpPr>
          <a:xfrm>
            <a:off x="1439883" y="1288173"/>
            <a:ext cx="8187212" cy="1810767"/>
            <a:chOff x="1447440" y="1272499"/>
            <a:chExt cx="8187212" cy="1810767"/>
          </a:xfrm>
        </p:grpSpPr>
        <p:sp>
          <p:nvSpPr>
            <p:cNvPr id="24" name="Google Shape;502;p30">
              <a:extLst>
                <a:ext uri="{FF2B5EF4-FFF2-40B4-BE49-F238E27FC236}">
                  <a16:creationId xmlns:a16="http://schemas.microsoft.com/office/drawing/2014/main" id="{DCFA237A-C39D-4D8D-A6D9-1D108DAE2E76}"/>
                </a:ext>
              </a:extLst>
            </p:cNvPr>
            <p:cNvSpPr txBox="1">
              <a:spLocks/>
            </p:cNvSpPr>
            <p:nvPr/>
          </p:nvSpPr>
          <p:spPr>
            <a:xfrm>
              <a:off x="1447440" y="1272499"/>
              <a:ext cx="8187212" cy="1810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Code"/>
                <a:buNone/>
                <a:defRPr sz="1600" b="0" i="0" u="none" strike="noStrike" cap="none">
                  <a:solidFill>
                    <a:schemeClr val="dk1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zh-TW" altLang="en-US" sz="1800" b="1" dirty="0"/>
                <a:t>有以下幾種選取方式：</a:t>
              </a:r>
              <a:endParaRPr lang="en-US" altLang="zh-TW" sz="1800" b="1" dirty="0"/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zh-TW" altLang="en-US" sz="1800" b="1" dirty="0"/>
                <a:t>選取標籤類型：</a:t>
              </a:r>
              <a:r>
                <a:rPr lang="en-US" altLang="zh-TW" sz="1800" b="1" dirty="0"/>
                <a:t>h1{</a:t>
              </a:r>
              <a:r>
                <a:rPr lang="en-US" altLang="zh-TW" sz="1800" b="1" dirty="0">
                  <a:solidFill>
                    <a:schemeClr val="accent6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•••</a:t>
              </a:r>
              <a:r>
                <a:rPr lang="en-US" altLang="zh-TW" sz="1800" b="1" dirty="0"/>
                <a:t>}   </a:t>
              </a:r>
              <a:r>
                <a:rPr lang="zh-TW" altLang="en-US" sz="1800" b="1" dirty="0"/>
                <a:t>統一設定所有</a:t>
              </a:r>
              <a:r>
                <a:rPr lang="en-US" altLang="zh-TW" sz="1800" b="1" dirty="0"/>
                <a:t>h1</a:t>
              </a:r>
              <a:r>
                <a:rPr lang="zh-TW" altLang="en-US" sz="1800" b="1" dirty="0"/>
                <a:t>標籤的屬性</a:t>
              </a:r>
              <a:endParaRPr lang="en-US" altLang="zh-TW" sz="1800" b="1" dirty="0"/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zh-TW" altLang="en-US" sz="1800" b="1" dirty="0"/>
                <a:t>以</a:t>
              </a:r>
              <a:r>
                <a:rPr lang="en-US" altLang="zh-TW" sz="1800" b="1" dirty="0"/>
                <a:t>id</a:t>
              </a:r>
              <a:r>
                <a:rPr lang="zh-TW" altLang="en-US" sz="1800" b="1" dirty="0"/>
                <a:t>選取某元素：</a:t>
              </a:r>
              <a:r>
                <a:rPr lang="en-US" altLang="zh-TW" sz="1800" b="1" dirty="0"/>
                <a:t>#menu{</a:t>
              </a:r>
              <a:r>
                <a:rPr lang="en-US" altLang="zh-TW" sz="1800" b="1" dirty="0">
                  <a:solidFill>
                    <a:schemeClr val="accent6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•••</a:t>
              </a:r>
              <a:r>
                <a:rPr lang="en-US" altLang="zh-TW" sz="1800" b="1" dirty="0"/>
                <a:t>}</a:t>
              </a:r>
              <a:r>
                <a:rPr lang="zh-TW" altLang="en-US" sz="1800" b="1" dirty="0"/>
                <a:t>   選取</a:t>
              </a:r>
              <a:r>
                <a:rPr lang="en-US" altLang="zh-TW" sz="1800" b="1" dirty="0"/>
                <a:t>id</a:t>
              </a:r>
              <a:r>
                <a:rPr lang="zh-TW" altLang="en-US" sz="1800" b="1" dirty="0"/>
                <a:t>為</a:t>
              </a:r>
              <a:r>
                <a:rPr lang="en-US" altLang="zh-TW" sz="1800" b="1" dirty="0"/>
                <a:t>“menu”</a:t>
              </a:r>
              <a:r>
                <a:rPr lang="zh-TW" altLang="en-US" sz="1800" b="1" dirty="0"/>
                <a:t>的標籤</a:t>
              </a:r>
              <a:endParaRPr lang="en-US" altLang="zh-TW" sz="1800" b="1" dirty="0"/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zh-TW" altLang="en-US" sz="1800" b="1" dirty="0"/>
                <a:t>以</a:t>
              </a:r>
              <a:r>
                <a:rPr lang="en-US" altLang="zh-TW" sz="1800" b="1" dirty="0"/>
                <a:t>class</a:t>
              </a:r>
              <a:r>
                <a:rPr lang="zh-TW" altLang="en-US" sz="1800" b="1" dirty="0"/>
                <a:t>選取群組：</a:t>
              </a:r>
              <a:r>
                <a:rPr lang="en-US" altLang="zh-TW" sz="1800" b="1" dirty="0"/>
                <a:t>.box{</a:t>
              </a:r>
              <a:r>
                <a:rPr lang="en-US" altLang="zh-TW" sz="1800" b="1" dirty="0">
                  <a:solidFill>
                    <a:schemeClr val="accent6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•••</a:t>
              </a:r>
              <a:r>
                <a:rPr lang="en-US" altLang="zh-TW" sz="1800" b="1" dirty="0"/>
                <a:t>}</a:t>
              </a:r>
              <a:r>
                <a:rPr lang="zh-TW" altLang="en-US" sz="1800" b="1" dirty="0"/>
                <a:t>   選取</a:t>
              </a:r>
              <a:r>
                <a:rPr lang="en-US" altLang="zh-TW" sz="1800" b="1" dirty="0"/>
                <a:t>“box”</a:t>
              </a:r>
              <a:r>
                <a:rPr lang="zh-TW" altLang="en-US" sz="1800" b="1" dirty="0"/>
                <a:t>群組中所有元素</a:t>
              </a:r>
              <a:endParaRPr lang="en-US" altLang="zh-TW" sz="1800" b="1" dirty="0"/>
            </a:p>
            <a:p>
              <a:endParaRPr lang="en-US" altLang="zh-TW" sz="1800" b="1" dirty="0"/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8C9BDF4-87CC-47E2-8B1E-6195951D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0959" y="1841248"/>
              <a:ext cx="304800" cy="3048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A6F7FE62-D3FD-4556-AF66-43F868180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794" y="2257692"/>
              <a:ext cx="304800" cy="3048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0A5CFF7A-DF9D-4463-84F7-C2FC0110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7208" y="2668177"/>
              <a:ext cx="304800" cy="304800"/>
            </a:xfrm>
            <a:prstGeom prst="rect">
              <a:avLst/>
            </a:prstGeom>
          </p:spPr>
        </p:pic>
      </p:grpSp>
      <p:sp>
        <p:nvSpPr>
          <p:cNvPr id="29" name="Google Shape;502;p30">
            <a:extLst>
              <a:ext uri="{FF2B5EF4-FFF2-40B4-BE49-F238E27FC236}">
                <a16:creationId xmlns:a16="http://schemas.microsoft.com/office/drawing/2014/main" id="{FCFF34BC-3388-4C62-A64D-77013689EA67}"/>
              </a:ext>
            </a:extLst>
          </p:cNvPr>
          <p:cNvSpPr txBox="1">
            <a:spLocks/>
          </p:cNvSpPr>
          <p:nvPr/>
        </p:nvSpPr>
        <p:spPr>
          <a:xfrm>
            <a:off x="1792953" y="3128596"/>
            <a:ext cx="6882511" cy="43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可以多重選取以及階層選取（選擇元素中的元素）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多重選取：</a:t>
            </a:r>
            <a:r>
              <a:rPr lang="en-US" altLang="zh-TW" sz="1800" b="1" dirty="0">
                <a:solidFill>
                  <a:schemeClr val="accent6"/>
                </a:solidFill>
              </a:rPr>
              <a:t>#b1,#b2,#b3{</a:t>
            </a:r>
            <a:r>
              <a:rPr lang="en-US" altLang="zh-TW" sz="1800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•••</a:t>
            </a:r>
            <a:r>
              <a:rPr lang="en-US" altLang="zh-TW" sz="1800" b="1" dirty="0">
                <a:solidFill>
                  <a:schemeClr val="accent6"/>
                </a:solidFill>
              </a:rPr>
              <a:t>}   </a:t>
            </a:r>
            <a:r>
              <a:rPr lang="zh-TW" altLang="en-US" sz="1800" b="1" dirty="0">
                <a:solidFill>
                  <a:schemeClr val="accent6"/>
                </a:solidFill>
              </a:rPr>
              <a:t>選取</a:t>
            </a:r>
            <a:r>
              <a:rPr lang="en-US" altLang="zh-TW" sz="1800" b="1" dirty="0">
                <a:solidFill>
                  <a:schemeClr val="accent6"/>
                </a:solidFill>
              </a:rPr>
              <a:t>#b1</a:t>
            </a:r>
            <a:r>
              <a:rPr lang="zh-TW" altLang="en-US" sz="1800" b="1" dirty="0">
                <a:solidFill>
                  <a:schemeClr val="accent6"/>
                </a:solidFill>
              </a:rPr>
              <a:t>、</a:t>
            </a:r>
            <a:r>
              <a:rPr lang="en-US" altLang="zh-TW" sz="1800" b="1" dirty="0">
                <a:solidFill>
                  <a:schemeClr val="accent6"/>
                </a:solidFill>
              </a:rPr>
              <a:t>#b2</a:t>
            </a:r>
            <a:r>
              <a:rPr lang="zh-TW" altLang="en-US" sz="1800" b="1" dirty="0">
                <a:solidFill>
                  <a:schemeClr val="accent6"/>
                </a:solidFill>
              </a:rPr>
              <a:t>和</a:t>
            </a:r>
            <a:r>
              <a:rPr lang="en-US" altLang="zh-TW" sz="1800" b="1" dirty="0">
                <a:solidFill>
                  <a:schemeClr val="accent6"/>
                </a:solidFill>
              </a:rPr>
              <a:t>#b3</a:t>
            </a:r>
          </a:p>
          <a:p>
            <a:pPr marL="0" indent="0">
              <a:lnSpc>
                <a:spcPct val="150000"/>
              </a:lnSpc>
            </a:pPr>
            <a:r>
              <a:rPr lang="zh-TW" altLang="en-US" sz="1800" b="1" dirty="0">
                <a:solidFill>
                  <a:schemeClr val="accent6"/>
                </a:solidFill>
              </a:rPr>
              <a:t>階層選取：</a:t>
            </a:r>
            <a:r>
              <a:rPr lang="en-US" altLang="zh-TW" sz="1800" b="1" dirty="0">
                <a:solidFill>
                  <a:schemeClr val="accent6"/>
                </a:solidFill>
              </a:rPr>
              <a:t>#b1 #b2 #b3{</a:t>
            </a:r>
            <a:r>
              <a:rPr lang="en-US" altLang="zh-TW" sz="1800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•••</a:t>
            </a:r>
            <a:r>
              <a:rPr lang="en-US" altLang="zh-TW" sz="1800" b="1" dirty="0">
                <a:solidFill>
                  <a:schemeClr val="accent6"/>
                </a:solidFill>
              </a:rPr>
              <a:t>}</a:t>
            </a:r>
            <a:r>
              <a:rPr lang="zh-TW" altLang="en-US" sz="1800" b="1" dirty="0">
                <a:solidFill>
                  <a:schemeClr val="accent6"/>
                </a:solidFill>
              </a:rPr>
              <a:t>   選取</a:t>
            </a:r>
            <a:r>
              <a:rPr lang="en-US" altLang="zh-TW" sz="1800" b="1" dirty="0">
                <a:solidFill>
                  <a:schemeClr val="accent6"/>
                </a:solidFill>
              </a:rPr>
              <a:t>#b1</a:t>
            </a:r>
            <a:r>
              <a:rPr lang="zh-TW" altLang="en-US" sz="1800" b="1" dirty="0">
                <a:solidFill>
                  <a:schemeClr val="accent6"/>
                </a:solidFill>
              </a:rPr>
              <a:t>中的</a:t>
            </a:r>
            <a:r>
              <a:rPr lang="en-US" altLang="zh-TW" sz="1800" b="1" dirty="0">
                <a:solidFill>
                  <a:schemeClr val="accent6"/>
                </a:solidFill>
              </a:rPr>
              <a:t>#b2</a:t>
            </a:r>
            <a:r>
              <a:rPr lang="zh-TW" altLang="en-US" sz="1800" b="1" dirty="0">
                <a:solidFill>
                  <a:schemeClr val="accent6"/>
                </a:solidFill>
              </a:rPr>
              <a:t>中的</a:t>
            </a:r>
            <a:r>
              <a:rPr lang="en-US" altLang="zh-TW" sz="1800" b="1" dirty="0">
                <a:solidFill>
                  <a:schemeClr val="accent6"/>
                </a:solidFill>
              </a:rPr>
              <a:t>#b3</a:t>
            </a:r>
          </a:p>
          <a:p>
            <a:pPr marL="0" indent="0">
              <a:lnSpc>
                <a:spcPct val="150000"/>
              </a:lnSpc>
            </a:pP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6D2CB25D-CB0D-4D5F-8681-5C1C2F10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49" y="3223886"/>
            <a:ext cx="349405" cy="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46242679-DE7A-4DCE-AF8F-56445B9C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37" y="3705531"/>
            <a:ext cx="304800" cy="3048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829DFA7-A68C-4495-9E5A-974FF23D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37" y="412246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4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3368489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CSS</a:t>
            </a:r>
            <a:r>
              <a:rPr lang="zh-TW" altLang="en-US" b="1" dirty="0">
                <a:solidFill>
                  <a:schemeClr val="tx2"/>
                </a:solidFill>
              </a:rPr>
              <a:t>置入方式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4" name="Google Shape;502;p30">
            <a:extLst>
              <a:ext uri="{FF2B5EF4-FFF2-40B4-BE49-F238E27FC236}">
                <a16:creationId xmlns:a16="http://schemas.microsoft.com/office/drawing/2014/main" id="{DCFA237A-C39D-4D8D-A6D9-1D108DAE2E76}"/>
              </a:ext>
            </a:extLst>
          </p:cNvPr>
          <p:cNvSpPr txBox="1">
            <a:spLocks/>
          </p:cNvSpPr>
          <p:nvPr/>
        </p:nvSpPr>
        <p:spPr>
          <a:xfrm>
            <a:off x="1424385" y="1272499"/>
            <a:ext cx="6890456" cy="181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行內</a:t>
            </a:r>
            <a:r>
              <a:rPr lang="en-US" altLang="zh-TW" sz="1800" b="1" dirty="0"/>
              <a:t>(inline)</a:t>
            </a:r>
            <a:r>
              <a:rPr lang="zh-TW" altLang="en-US" sz="1800" b="1" dirty="0"/>
              <a:t>：直接在</a:t>
            </a:r>
            <a:r>
              <a:rPr lang="en-US" altLang="zh-TW" sz="1800" b="1" dirty="0"/>
              <a:t>html</a:t>
            </a:r>
            <a:r>
              <a:rPr lang="zh-TW" altLang="en-US" sz="1800" b="1" dirty="0"/>
              <a:t>標籤指定</a:t>
            </a:r>
            <a:r>
              <a:rPr lang="en-US" altLang="zh-TW" sz="1800" b="1" dirty="0"/>
              <a:t>style</a:t>
            </a:r>
            <a:r>
              <a:rPr lang="zh-TW" altLang="en-US" sz="1800" b="1" dirty="0"/>
              <a:t>屬性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嵌入</a:t>
            </a:r>
            <a:r>
              <a:rPr lang="en-US" altLang="zh-TW" sz="1800" b="1" dirty="0"/>
              <a:t>(embedded)</a:t>
            </a:r>
            <a:r>
              <a:rPr lang="zh-TW" altLang="en-US" sz="1800" b="1" dirty="0"/>
              <a:t>：用</a:t>
            </a:r>
            <a:r>
              <a:rPr lang="en-US" altLang="zh-TW" sz="1800" b="1" dirty="0">
                <a:solidFill>
                  <a:schemeClr val="tx2"/>
                </a:solidFill>
              </a:rPr>
              <a:t>&lt;style&gt;&lt;/style&gt;</a:t>
            </a:r>
            <a:r>
              <a:rPr lang="zh-TW" altLang="en-US" sz="1800" b="1" dirty="0"/>
              <a:t>標籤建立</a:t>
            </a:r>
            <a:r>
              <a:rPr lang="en-US" altLang="zh-TW" sz="1800" b="1" dirty="0"/>
              <a:t>CSS</a:t>
            </a:r>
            <a:r>
              <a:rPr lang="zh-TW" altLang="en-US" sz="1800" b="1" dirty="0"/>
              <a:t>區段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外部</a:t>
            </a:r>
            <a:r>
              <a:rPr lang="en-US" altLang="zh-TW" sz="1800" b="1" dirty="0"/>
              <a:t>(External)</a:t>
            </a:r>
            <a:r>
              <a:rPr lang="zh-TW" altLang="en-US" sz="1800" b="1" dirty="0"/>
              <a:t>：用</a:t>
            </a:r>
            <a:r>
              <a:rPr lang="en-US" altLang="zh-TW" sz="1800" b="1" dirty="0">
                <a:solidFill>
                  <a:schemeClr val="tx2"/>
                </a:solidFill>
              </a:rPr>
              <a:t>&lt;link&gt;</a:t>
            </a:r>
            <a:r>
              <a:rPr lang="zh-TW" altLang="en-US" sz="1800" b="1" dirty="0"/>
              <a:t>標籤引入外部</a:t>
            </a:r>
            <a:r>
              <a:rPr lang="en-US" altLang="zh-TW" sz="1800" b="1" dirty="0"/>
              <a:t>.</a:t>
            </a:r>
            <a:r>
              <a:rPr lang="en-US" altLang="zh-TW" sz="1800" b="1" dirty="0" err="1"/>
              <a:t>css</a:t>
            </a:r>
            <a:r>
              <a:rPr lang="zh-TW" altLang="en-US" sz="1800" b="1" dirty="0"/>
              <a:t>檔</a:t>
            </a:r>
            <a:endParaRPr lang="en-US" altLang="zh-TW" sz="18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804D30-AE47-45AC-A28A-18FD8C18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7618" r="34285" b="88238"/>
          <a:stretch/>
        </p:blipFill>
        <p:spPr>
          <a:xfrm>
            <a:off x="1780673" y="1820582"/>
            <a:ext cx="6800222" cy="357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5891C0-B32F-4779-9075-141309AA2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04" t="14169" r="35564" b="78970"/>
          <a:stretch/>
        </p:blipFill>
        <p:spPr>
          <a:xfrm>
            <a:off x="1780673" y="2732012"/>
            <a:ext cx="6194927" cy="5567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AF022BE-7EEF-466A-949D-E22DD77E6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66" t="23793" r="44418" b="71728"/>
          <a:stretch/>
        </p:blipFill>
        <p:spPr>
          <a:xfrm>
            <a:off x="1780673" y="3906940"/>
            <a:ext cx="4686299" cy="3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382737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CSS</a:t>
            </a:r>
            <a:r>
              <a:rPr lang="zh-TW" altLang="en-US" b="1" dirty="0">
                <a:solidFill>
                  <a:schemeClr val="tx2"/>
                </a:solidFill>
              </a:rPr>
              <a:t>練習：表格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F823A67D-3362-4D94-838D-10874BFD39C1}"/>
              </a:ext>
            </a:extLst>
          </p:cNvPr>
          <p:cNvSpPr txBox="1">
            <a:spLocks/>
          </p:cNvSpPr>
          <p:nvPr/>
        </p:nvSpPr>
        <p:spPr>
          <a:xfrm>
            <a:off x="1355051" y="1235175"/>
            <a:ext cx="4224748" cy="98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&lt;table&gt;&lt;/table&gt;</a:t>
            </a:r>
            <a:r>
              <a:rPr lang="zh-TW" altLang="en-US" sz="1800" b="1" dirty="0"/>
              <a:t>：建立表格區塊</a:t>
            </a:r>
            <a:endParaRPr lang="en-US" altLang="zh-TW" sz="1800" b="1" dirty="0"/>
          </a:p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&lt;tr&gt;&lt;/tr&gt;</a:t>
            </a:r>
            <a:r>
              <a:rPr lang="zh-TW" altLang="en-US" sz="1800" b="1" dirty="0"/>
              <a:t>：在表格中建立一個</a:t>
            </a:r>
            <a:r>
              <a:rPr lang="en-US" altLang="zh-TW" sz="1800" b="1" dirty="0"/>
              <a:t>row</a:t>
            </a:r>
          </a:p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&lt;td&gt;&lt;/td&gt;</a:t>
            </a:r>
            <a:r>
              <a:rPr lang="zh-TW" altLang="en-US" sz="1800" b="1" dirty="0"/>
              <a:t>：在</a:t>
            </a:r>
            <a:r>
              <a:rPr lang="en-US" altLang="zh-TW" sz="1800" b="1" dirty="0"/>
              <a:t>row</a:t>
            </a:r>
            <a:r>
              <a:rPr lang="zh-TW" altLang="en-US" sz="1800" b="1" dirty="0"/>
              <a:t>中建立一個格子</a:t>
            </a:r>
            <a:endParaRPr lang="en-US" altLang="zh-TW" sz="18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3BAB9C-023C-4333-B649-29F01D533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9" t="24014" r="45598" b="39726"/>
          <a:stretch/>
        </p:blipFill>
        <p:spPr>
          <a:xfrm>
            <a:off x="4214132" y="2711450"/>
            <a:ext cx="2465155" cy="16797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8E9001-A7E3-4B1E-9ECE-D35E57905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89" t="36940" r="59653" b="17037"/>
          <a:stretch/>
        </p:blipFill>
        <p:spPr>
          <a:xfrm>
            <a:off x="6922812" y="1771650"/>
            <a:ext cx="1918356" cy="2619549"/>
          </a:xfrm>
          <a:prstGeom prst="rect">
            <a:avLst/>
          </a:prstGeom>
        </p:spPr>
      </p:pic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BBA1C1FC-E12A-43A1-95E0-37EDCA1BB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63191"/>
              </p:ext>
            </p:extLst>
          </p:nvPr>
        </p:nvGraphicFramePr>
        <p:xfrm>
          <a:off x="2164837" y="3219281"/>
          <a:ext cx="1805770" cy="1112520"/>
        </p:xfrm>
        <a:graphic>
          <a:graphicData uri="http://schemas.openxmlformats.org/drawingml/2006/table">
            <a:tbl>
              <a:tblPr firstRow="1" bandRow="1">
                <a:tableStyleId>{3E4F3C32-27EF-4B7B-8ECF-D26D6DBB9314}</a:tableStyleId>
              </a:tblPr>
              <a:tblGrid>
                <a:gridCol w="902885">
                  <a:extLst>
                    <a:ext uri="{9D8B030D-6E8A-4147-A177-3AD203B41FA5}">
                      <a16:colId xmlns:a16="http://schemas.microsoft.com/office/drawing/2014/main" val="898923143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867018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61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9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80678"/>
                  </a:ext>
                </a:extLst>
              </a:tr>
            </a:tbl>
          </a:graphicData>
        </a:graphic>
      </p:graphicFrame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E17C749-60AA-4B6D-940D-2C5DD7424D73}"/>
              </a:ext>
            </a:extLst>
          </p:cNvPr>
          <p:cNvCxnSpPr>
            <a:cxnSpLocks/>
          </p:cNvCxnSpPr>
          <p:nvPr/>
        </p:nvCxnSpPr>
        <p:spPr>
          <a:xfrm>
            <a:off x="1826673" y="3419336"/>
            <a:ext cx="3254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8BF7B0F-3AD7-424E-B224-51F6DF125F85}"/>
              </a:ext>
            </a:extLst>
          </p:cNvPr>
          <p:cNvSpPr txBox="1"/>
          <p:nvPr/>
        </p:nvSpPr>
        <p:spPr>
          <a:xfrm>
            <a:off x="1192892" y="3212762"/>
            <a:ext cx="72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row</a:t>
            </a:r>
            <a:endParaRPr lang="zh-TW" altLang="en-US" sz="2000" b="1" dirty="0">
              <a:solidFill>
                <a:schemeClr val="bg1"/>
              </a:solidFill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2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382737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</a:t>
            </a:r>
            <a:r>
              <a:rPr lang="en-US" altLang="zh-TW" b="1" dirty="0">
                <a:solidFill>
                  <a:schemeClr val="tx2"/>
                </a:solidFill>
              </a:rPr>
              <a:t>CSS</a:t>
            </a:r>
            <a:r>
              <a:rPr lang="zh-TW" altLang="en-US" b="1" dirty="0">
                <a:solidFill>
                  <a:schemeClr val="tx2"/>
                </a:solidFill>
              </a:rPr>
              <a:t>練習：表格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CFAD079A-976C-4AED-8B4A-BB12C4BB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23" y="1388625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02;p30">
            <a:extLst>
              <a:ext uri="{FF2B5EF4-FFF2-40B4-BE49-F238E27FC236}">
                <a16:creationId xmlns:a16="http://schemas.microsoft.com/office/drawing/2014/main" id="{B3A8FC15-4922-4450-B704-F35633F8BF28}"/>
              </a:ext>
            </a:extLst>
          </p:cNvPr>
          <p:cNvSpPr txBox="1">
            <a:spLocks/>
          </p:cNvSpPr>
          <p:nvPr/>
        </p:nvSpPr>
        <p:spPr>
          <a:xfrm>
            <a:off x="1863275" y="1354161"/>
            <a:ext cx="3331025" cy="45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1800" b="1" dirty="0"/>
              <a:t>實作：嘗試製作右圖中的結果</a:t>
            </a:r>
            <a:endParaRPr lang="en-US" altLang="zh-TW" sz="1800" b="1" dirty="0">
              <a:solidFill>
                <a:schemeClr val="accent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7608CF-5A50-4D44-B323-7F66C97C1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87" r="82916" b="43951"/>
          <a:stretch/>
        </p:blipFill>
        <p:spPr>
          <a:xfrm>
            <a:off x="6315124" y="723006"/>
            <a:ext cx="2492005" cy="3697487"/>
          </a:xfrm>
          <a:prstGeom prst="rect">
            <a:avLst/>
          </a:prstGeom>
        </p:spPr>
      </p:pic>
      <p:sp>
        <p:nvSpPr>
          <p:cNvPr id="20" name="Google Shape;502;p30">
            <a:extLst>
              <a:ext uri="{FF2B5EF4-FFF2-40B4-BE49-F238E27FC236}">
                <a16:creationId xmlns:a16="http://schemas.microsoft.com/office/drawing/2014/main" id="{FE3C14C2-3E7A-433A-AA91-A94879657440}"/>
              </a:ext>
            </a:extLst>
          </p:cNvPr>
          <p:cNvSpPr txBox="1">
            <a:spLocks/>
          </p:cNvSpPr>
          <p:nvPr/>
        </p:nvSpPr>
        <p:spPr>
          <a:xfrm>
            <a:off x="1573899" y="1956704"/>
            <a:ext cx="4475027" cy="181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只能用「</a:t>
            </a:r>
            <a:r>
              <a:rPr lang="en-US" altLang="zh-TW" sz="1800" b="1" dirty="0"/>
              <a:t>id</a:t>
            </a:r>
            <a:r>
              <a:rPr lang="zh-TW" altLang="en-US" sz="1800" b="1" dirty="0"/>
              <a:t>選擇器」與「</a:t>
            </a:r>
            <a:r>
              <a:rPr lang="en-US" altLang="zh-TW" sz="1800" b="1" dirty="0"/>
              <a:t>class</a:t>
            </a:r>
            <a:r>
              <a:rPr lang="zh-TW" altLang="en-US" sz="1800" b="1" dirty="0"/>
              <a:t>選擇器」</a:t>
            </a:r>
            <a:endParaRPr lang="en-US" altLang="zh-TW" sz="1800" b="1" dirty="0"/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長為</a:t>
            </a:r>
            <a:r>
              <a:rPr lang="en-US" altLang="zh-TW" sz="1800" b="1" dirty="0"/>
              <a:t>100px</a:t>
            </a:r>
            <a:r>
              <a:rPr lang="zh-TW" altLang="en-US" sz="1800" b="1" dirty="0"/>
              <a:t>與</a:t>
            </a:r>
            <a:r>
              <a:rPr lang="en-US" altLang="zh-TW" sz="1800" b="1" dirty="0"/>
              <a:t>200px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高為</a:t>
            </a:r>
            <a:r>
              <a:rPr lang="en-US" altLang="zh-TW" sz="1800" b="1" dirty="0"/>
              <a:t>50px</a:t>
            </a:r>
            <a:r>
              <a:rPr lang="zh-TW" altLang="en-US" sz="1800" b="1" dirty="0"/>
              <a:t>與</a:t>
            </a:r>
            <a:r>
              <a:rPr lang="en-US" altLang="zh-TW" sz="1800" b="1" dirty="0"/>
              <a:t>100px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/>
              <a:t>想辦法以最精簡的方式完成</a:t>
            </a:r>
            <a:endParaRPr lang="en-US" altLang="zh-TW" sz="1800" b="1" dirty="0"/>
          </a:p>
        </p:txBody>
      </p:sp>
    </p:spTree>
    <p:extLst>
      <p:ext uri="{BB962C8B-B14F-4D97-AF65-F5344CB8AC3E}">
        <p14:creationId xmlns:p14="http://schemas.microsoft.com/office/powerpoint/2010/main" val="227553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382737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表格功能補充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F823A67D-3362-4D94-838D-10874BFD39C1}"/>
              </a:ext>
            </a:extLst>
          </p:cNvPr>
          <p:cNvSpPr txBox="1">
            <a:spLocks/>
          </p:cNvSpPr>
          <p:nvPr/>
        </p:nvSpPr>
        <p:spPr>
          <a:xfrm>
            <a:off x="1440557" y="1351415"/>
            <a:ext cx="4988599" cy="14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tx2"/>
                </a:solidFill>
              </a:rPr>
              <a:t>&lt;td&gt;</a:t>
            </a:r>
            <a:r>
              <a:rPr lang="zh-TW" altLang="en-US" sz="1800" b="1" dirty="0">
                <a:solidFill>
                  <a:schemeClr val="accent6"/>
                </a:solidFill>
              </a:rPr>
              <a:t>標籤可以加上</a:t>
            </a:r>
            <a:r>
              <a:rPr lang="en-US" altLang="zh-TW" sz="1800" b="1" dirty="0" err="1">
                <a:solidFill>
                  <a:schemeClr val="bg2"/>
                </a:solidFill>
              </a:rPr>
              <a:t>rowspan</a:t>
            </a:r>
            <a:r>
              <a:rPr lang="zh-TW" altLang="en-US" sz="1800" b="1" dirty="0">
                <a:solidFill>
                  <a:schemeClr val="accent6"/>
                </a:solidFill>
              </a:rPr>
              <a:t>與</a:t>
            </a:r>
            <a:r>
              <a:rPr lang="en-US" altLang="zh-TW" sz="1800" b="1" dirty="0" err="1">
                <a:solidFill>
                  <a:schemeClr val="bg2"/>
                </a:solidFill>
              </a:rPr>
              <a:t>colspan</a:t>
            </a:r>
            <a:r>
              <a:rPr lang="zh-TW" altLang="en-US" sz="1800" b="1" dirty="0">
                <a:solidFill>
                  <a:schemeClr val="accent6"/>
                </a:solidFill>
              </a:rPr>
              <a:t>屬性：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 err="1">
                <a:solidFill>
                  <a:schemeClr val="bg2"/>
                </a:solidFill>
              </a:rPr>
              <a:t>rowspan</a:t>
            </a:r>
            <a:r>
              <a:rPr lang="zh-TW" altLang="en-US" sz="1800" b="1" dirty="0">
                <a:solidFill>
                  <a:schemeClr val="accent6"/>
                </a:solidFill>
              </a:rPr>
              <a:t>：設定垂直方向占用幾格的空間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 err="1">
                <a:solidFill>
                  <a:schemeClr val="bg2"/>
                </a:solidFill>
              </a:rPr>
              <a:t>colspan</a:t>
            </a:r>
            <a:r>
              <a:rPr lang="zh-TW" altLang="en-US" sz="1800" b="1" dirty="0">
                <a:solidFill>
                  <a:schemeClr val="accent6"/>
                </a:solidFill>
              </a:rPr>
              <a:t>：設定水平方向占用幾格的空間</a:t>
            </a:r>
            <a:endParaRPr lang="en-US" altLang="zh-TW" sz="18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accent6"/>
              </a:solidFill>
            </a:endParaRPr>
          </a:p>
        </p:txBody>
      </p:sp>
      <p:graphicFrame>
        <p:nvGraphicFramePr>
          <p:cNvPr id="21" name="表格 4">
            <a:extLst>
              <a:ext uri="{FF2B5EF4-FFF2-40B4-BE49-F238E27FC236}">
                <a16:creationId xmlns:a16="http://schemas.microsoft.com/office/drawing/2014/main" id="{EA22341B-0923-4A33-A648-8F000FE5C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49366"/>
              </p:ext>
            </p:extLst>
          </p:nvPr>
        </p:nvGraphicFramePr>
        <p:xfrm>
          <a:off x="6957720" y="3154793"/>
          <a:ext cx="1805770" cy="1112520"/>
        </p:xfrm>
        <a:graphic>
          <a:graphicData uri="http://schemas.openxmlformats.org/drawingml/2006/table">
            <a:tbl>
              <a:tblPr firstRow="1" bandRow="1">
                <a:tableStyleId>{3E4F3C32-27EF-4B7B-8ECF-D26D6DBB9314}</a:tableStyleId>
              </a:tblPr>
              <a:tblGrid>
                <a:gridCol w="902885">
                  <a:extLst>
                    <a:ext uri="{9D8B030D-6E8A-4147-A177-3AD203B41FA5}">
                      <a16:colId xmlns:a16="http://schemas.microsoft.com/office/drawing/2014/main" val="898923143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867018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61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9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80678"/>
                  </a:ext>
                </a:extLst>
              </a:tr>
            </a:tbl>
          </a:graphicData>
        </a:graphic>
      </p:graphicFrame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379B571-9831-4B9E-BCE0-42696E6BE476}"/>
              </a:ext>
            </a:extLst>
          </p:cNvPr>
          <p:cNvCxnSpPr>
            <a:cxnSpLocks/>
          </p:cNvCxnSpPr>
          <p:nvPr/>
        </p:nvCxnSpPr>
        <p:spPr>
          <a:xfrm>
            <a:off x="6619556" y="3354848"/>
            <a:ext cx="3254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2986607-4359-42ED-B351-CA72494FC50E}"/>
              </a:ext>
            </a:extLst>
          </p:cNvPr>
          <p:cNvSpPr txBox="1"/>
          <p:nvPr/>
        </p:nvSpPr>
        <p:spPr>
          <a:xfrm>
            <a:off x="5985775" y="3148274"/>
            <a:ext cx="72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row</a:t>
            </a:r>
            <a:endParaRPr lang="zh-TW" altLang="en-US" sz="2000" b="1" dirty="0">
              <a:solidFill>
                <a:schemeClr val="bg1"/>
              </a:solidFill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F538D75-C74B-45AE-83E9-1DBD4604C4B0}"/>
              </a:ext>
            </a:extLst>
          </p:cNvPr>
          <p:cNvCxnSpPr>
            <a:cxnSpLocks/>
          </p:cNvCxnSpPr>
          <p:nvPr/>
        </p:nvCxnSpPr>
        <p:spPr>
          <a:xfrm rot="5400000">
            <a:off x="7248741" y="2985542"/>
            <a:ext cx="3254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19A7466-9F10-43EE-ABA2-40FE35D211C3}"/>
              </a:ext>
            </a:extLst>
          </p:cNvPr>
          <p:cNvSpPr txBox="1"/>
          <p:nvPr/>
        </p:nvSpPr>
        <p:spPr>
          <a:xfrm>
            <a:off x="7047263" y="2464594"/>
            <a:ext cx="72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col</a:t>
            </a:r>
            <a:endParaRPr lang="zh-TW" altLang="en-US" sz="2000" b="1" dirty="0">
              <a:solidFill>
                <a:schemeClr val="bg1"/>
              </a:solidFill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97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61;p27">
            <a:extLst>
              <a:ext uri="{FF2B5EF4-FFF2-40B4-BE49-F238E27FC236}">
                <a16:creationId xmlns:a16="http://schemas.microsoft.com/office/drawing/2014/main" id="{4F339A06-633B-4C85-9467-7BC8B36B96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25076" y="811699"/>
            <a:ext cx="451135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2"/>
                </a:solidFill>
              </a:rPr>
              <a:t>{</a:t>
            </a:r>
            <a:r>
              <a:rPr lang="zh-TW" altLang="en-US" b="1" dirty="0">
                <a:solidFill>
                  <a:schemeClr val="tx2"/>
                </a:solidFill>
              </a:rPr>
              <a:t> 表格功能補充：範例 </a:t>
            </a:r>
            <a:r>
              <a:rPr lang="en-US" altLang="zh-TW" b="1" dirty="0">
                <a:solidFill>
                  <a:schemeClr val="tx2"/>
                </a:solidFill>
              </a:rPr>
              <a:t>}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C9C088-903D-415D-99AB-D93F6ACA7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27" t="23473" r="5157" b="14861"/>
          <a:stretch/>
        </p:blipFill>
        <p:spPr>
          <a:xfrm>
            <a:off x="1857374" y="1303734"/>
            <a:ext cx="2378869" cy="31718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3271A4-74E2-4D78-B18D-32B8D5BC8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50" r="77578" b="69166"/>
          <a:stretch/>
        </p:blipFill>
        <p:spPr>
          <a:xfrm>
            <a:off x="4566025" y="1935957"/>
            <a:ext cx="3882398" cy="19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22861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3952</TotalTime>
  <Words>1102</Words>
  <Application>Microsoft Office PowerPoint</Application>
  <PresentationFormat>如螢幕大小 (16:9)</PresentationFormat>
  <Paragraphs>174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7" baseType="lpstr">
      <vt:lpstr>Arial</vt:lpstr>
      <vt:lpstr>Fira Code</vt:lpstr>
      <vt:lpstr>標楷體</vt:lpstr>
      <vt:lpstr>Programming Language Workshop for Beginners by Slidesgo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 Wilson</dc:creator>
  <cp:lastModifiedBy>Wang Wilson</cp:lastModifiedBy>
  <cp:revision>16</cp:revision>
  <dcterms:modified xsi:type="dcterms:W3CDTF">2023-02-03T16:47:19Z</dcterms:modified>
</cp:coreProperties>
</file>